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32"/>
  </p:normalViewPr>
  <p:slideViewPr>
    <p:cSldViewPr>
      <p:cViewPr varScale="1">
        <p:scale>
          <a:sx n="95" d="100"/>
          <a:sy n="95" d="100"/>
        </p:scale>
        <p:origin x="184" y="5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159" y="1064767"/>
            <a:ext cx="10663681" cy="612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1441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3904" y="859535"/>
            <a:ext cx="1066419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1364" y="2238375"/>
            <a:ext cx="10669270" cy="3811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75403"/>
            <a:ext cx="12192000" cy="2482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0594" y="1829053"/>
            <a:ext cx="9110345" cy="173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840"/>
              </a:lnSpc>
            </a:pPr>
            <a:r>
              <a:rPr sz="6000" spc="-425" dirty="0"/>
              <a:t>HEALTHY</a:t>
            </a:r>
            <a:r>
              <a:rPr sz="6000" spc="-60" dirty="0"/>
              <a:t> </a:t>
            </a:r>
            <a:r>
              <a:rPr sz="6000" spc="-430" dirty="0"/>
              <a:t>LEADERSHIP</a:t>
            </a:r>
            <a:endParaRPr sz="6000"/>
          </a:p>
          <a:p>
            <a:pPr marL="12700">
              <a:lnSpc>
                <a:spcPts val="6820"/>
              </a:lnSpc>
            </a:pPr>
            <a:r>
              <a:rPr sz="6000" spc="-300" dirty="0"/>
              <a:t>FOR </a:t>
            </a:r>
            <a:r>
              <a:rPr sz="6000" spc="-425" dirty="0"/>
              <a:t>HEALTHY</a:t>
            </a:r>
            <a:r>
              <a:rPr sz="6000" spc="220" dirty="0"/>
              <a:t> </a:t>
            </a:r>
            <a:r>
              <a:rPr sz="6000" spc="-290" dirty="0"/>
              <a:t>CHURCHES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7265289" y="6000902"/>
            <a:ext cx="4493260" cy="552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7810" marR="5080" indent="-245745">
              <a:lnSpc>
                <a:spcPts val="2160"/>
              </a:lnSpc>
            </a:pP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Presbyterian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Assembly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Brisbane</a:t>
            </a:r>
            <a:r>
              <a:rPr sz="20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2016  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Tim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Dyer 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Johnmark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Extension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3806825">
              <a:lnSpc>
                <a:spcPct val="100000"/>
              </a:lnSpc>
            </a:pPr>
            <a:r>
              <a:rPr spc="-265" dirty="0"/>
              <a:t>QUESTIONS </a:t>
            </a:r>
            <a:r>
              <a:rPr spc="145" dirty="0"/>
              <a:t>AND</a:t>
            </a:r>
            <a:r>
              <a:rPr spc="285" dirty="0"/>
              <a:t> </a:t>
            </a:r>
            <a:r>
              <a:rPr spc="-385" dirty="0"/>
              <a:t>RESPONSES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6926580">
              <a:lnSpc>
                <a:spcPct val="100000"/>
              </a:lnSpc>
            </a:pPr>
            <a:r>
              <a:rPr spc="-120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2278"/>
            <a:ext cx="10502265" cy="3516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buChar char="•"/>
              <a:tabLst>
                <a:tab pos="241300" algn="l"/>
                <a:tab pos="2112010" algn="l"/>
                <a:tab pos="5471795" algn="l"/>
                <a:tab pos="5665470" algn="l"/>
                <a:tab pos="6679565" algn="l"/>
              </a:tabLst>
            </a:pP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contextual 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shift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taking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place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around 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us </a:t>
            </a:r>
            <a:r>
              <a:rPr sz="3200" spc="-220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significant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long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term.	</a:t>
            </a:r>
            <a:r>
              <a:rPr sz="3200" spc="140" dirty="0">
                <a:solidFill>
                  <a:srgbClr val="FFFFFF"/>
                </a:solidFill>
                <a:latin typeface="Arial"/>
                <a:cs typeface="Arial"/>
              </a:rPr>
              <a:t>Churches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32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0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3200" spc="240" dirty="0">
                <a:solidFill>
                  <a:srgbClr val="FFFFFF"/>
                </a:solidFill>
                <a:latin typeface="Arial"/>
                <a:cs typeface="Arial"/>
              </a:rPr>
              <a:t>space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80" dirty="0">
                <a:solidFill>
                  <a:srgbClr val="FFFFFF"/>
                </a:solidFill>
                <a:latin typeface="Arial"/>
                <a:cs typeface="Arial"/>
              </a:rPr>
              <a:t>Western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culture </a:t>
            </a:r>
            <a:r>
              <a:rPr sz="3200" spc="290" dirty="0">
                <a:solidFill>
                  <a:srgbClr val="FFFFFF"/>
                </a:solidFill>
                <a:latin typeface="Arial"/>
                <a:cs typeface="Arial"/>
              </a:rPr>
              <a:t>today </a:t>
            </a:r>
            <a:r>
              <a:rPr sz="3200" spc="240" dirty="0">
                <a:solidFill>
                  <a:srgbClr val="FFFFFF"/>
                </a:solidFill>
                <a:latin typeface="Arial"/>
                <a:cs typeface="Arial"/>
              </a:rPr>
              <a:t>than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3200" spc="265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95" dirty="0">
                <a:solidFill>
                  <a:srgbClr val="FFFFFF"/>
                </a:solidFill>
                <a:latin typeface="Arial"/>
                <a:cs typeface="Arial"/>
              </a:rPr>
              <a:t>been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0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long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0" dirty="0">
                <a:solidFill>
                  <a:srgbClr val="FFFFFF"/>
                </a:solidFill>
                <a:latin typeface="Arial"/>
                <a:cs typeface="Arial"/>
              </a:rPr>
              <a:t>time.	</a:t>
            </a:r>
            <a:r>
              <a:rPr sz="3200" spc="175" dirty="0">
                <a:solidFill>
                  <a:srgbClr val="FFFFFF"/>
                </a:solidFill>
                <a:latin typeface="Arial"/>
                <a:cs typeface="Arial"/>
              </a:rPr>
              <a:t>Doing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same </a:t>
            </a: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80" dirty="0">
                <a:solidFill>
                  <a:srgbClr val="FFFFFF"/>
                </a:solidFill>
                <a:latin typeface="Arial"/>
                <a:cs typeface="Arial"/>
              </a:rPr>
              <a:t>things </a:t>
            </a:r>
            <a:r>
              <a:rPr sz="3200" spc="320" dirty="0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sz="3200" spc="265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always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done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better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3200" spc="140" dirty="0">
                <a:solidFill>
                  <a:srgbClr val="FFFFFF"/>
                </a:solidFill>
                <a:latin typeface="Arial"/>
                <a:cs typeface="Arial"/>
              </a:rPr>
              <a:t>work 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better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	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3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context.		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32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models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ministry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church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engage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our 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culture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3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Gospel.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5376" y="913891"/>
            <a:ext cx="8796655" cy="988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1815" marR="5080" indent="-539750">
              <a:lnSpc>
                <a:spcPts val="3890"/>
              </a:lnSpc>
            </a:pPr>
            <a:r>
              <a:rPr sz="3600" spc="-85" dirty="0"/>
              <a:t>VISION </a:t>
            </a:r>
            <a:r>
              <a:rPr sz="3600" spc="-285" dirty="0"/>
              <a:t>NEEDS </a:t>
            </a:r>
            <a:r>
              <a:rPr sz="3600" spc="-170" dirty="0"/>
              <a:t>TO </a:t>
            </a:r>
            <a:r>
              <a:rPr sz="3600" spc="70" dirty="0"/>
              <a:t>MOVE </a:t>
            </a:r>
            <a:r>
              <a:rPr sz="3600" spc="-65" dirty="0"/>
              <a:t>FROM </a:t>
            </a:r>
            <a:r>
              <a:rPr sz="3600" spc="-75" dirty="0"/>
              <a:t>HEAD </a:t>
            </a:r>
            <a:r>
              <a:rPr sz="3600" spc="-170" dirty="0"/>
              <a:t>TO  </a:t>
            </a:r>
            <a:r>
              <a:rPr sz="3600" spc="-290" dirty="0"/>
              <a:t>HEART </a:t>
            </a:r>
            <a:r>
              <a:rPr sz="3600" spc="130" dirty="0"/>
              <a:t>AND </a:t>
            </a:r>
            <a:r>
              <a:rPr sz="3600" spc="-60" dirty="0"/>
              <a:t>FROM </a:t>
            </a:r>
            <a:r>
              <a:rPr sz="3600" spc="-229" dirty="0"/>
              <a:t>LEADER </a:t>
            </a:r>
            <a:r>
              <a:rPr sz="3600" spc="-170" dirty="0"/>
              <a:t>TO</a:t>
            </a:r>
            <a:r>
              <a:rPr sz="3600" spc="405" dirty="0"/>
              <a:t> </a:t>
            </a:r>
            <a:r>
              <a:rPr sz="3600" spc="-250" dirty="0"/>
              <a:t>PEOPLE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475" marR="250190" indent="-228600">
              <a:lnSpc>
                <a:spcPts val="3460"/>
              </a:lnSpc>
              <a:buChar char="•"/>
              <a:tabLst>
                <a:tab pos="244475" algn="l"/>
              </a:tabLst>
            </a:pPr>
            <a:r>
              <a:rPr spc="135" dirty="0"/>
              <a:t>Healthy</a:t>
            </a:r>
            <a:r>
              <a:rPr spc="-10" dirty="0"/>
              <a:t> </a:t>
            </a:r>
            <a:r>
              <a:rPr spc="160" dirty="0"/>
              <a:t>churches</a:t>
            </a:r>
            <a:r>
              <a:rPr spc="-10" dirty="0"/>
              <a:t> </a:t>
            </a:r>
            <a:r>
              <a:rPr spc="195" dirty="0"/>
              <a:t>are</a:t>
            </a:r>
            <a:r>
              <a:rPr spc="-5" dirty="0"/>
              <a:t> </a:t>
            </a:r>
            <a:r>
              <a:rPr spc="365" dirty="0"/>
              <a:t>made</a:t>
            </a:r>
            <a:r>
              <a:rPr dirty="0"/>
              <a:t> </a:t>
            </a:r>
            <a:r>
              <a:rPr spc="285" dirty="0"/>
              <a:t>up</a:t>
            </a:r>
            <a:r>
              <a:rPr dirty="0"/>
              <a:t> </a:t>
            </a:r>
            <a:r>
              <a:rPr spc="220" dirty="0"/>
              <a:t>of</a:t>
            </a:r>
            <a:r>
              <a:rPr dirty="0"/>
              <a:t> </a:t>
            </a:r>
            <a:r>
              <a:rPr spc="250" dirty="0"/>
              <a:t>many</a:t>
            </a:r>
            <a:r>
              <a:rPr dirty="0"/>
              <a:t> </a:t>
            </a:r>
            <a:r>
              <a:rPr spc="135" dirty="0"/>
              <a:t>passionate  </a:t>
            </a:r>
            <a:r>
              <a:rPr spc="275" dirty="0"/>
              <a:t>people </a:t>
            </a:r>
            <a:r>
              <a:rPr spc="225" dirty="0"/>
              <a:t>not </a:t>
            </a:r>
            <a:r>
              <a:rPr spc="-20" dirty="0"/>
              <a:t>just</a:t>
            </a:r>
            <a:r>
              <a:rPr spc="-570" dirty="0"/>
              <a:t> </a:t>
            </a:r>
            <a:r>
              <a:rPr spc="210" dirty="0"/>
              <a:t>one!</a:t>
            </a:r>
          </a:p>
          <a:p>
            <a:pPr marL="244475" indent="-228600">
              <a:lnSpc>
                <a:spcPct val="100000"/>
              </a:lnSpc>
              <a:spcBef>
                <a:spcPts val="560"/>
              </a:spcBef>
              <a:buChar char="•"/>
              <a:tabLst>
                <a:tab pos="244475" algn="l"/>
              </a:tabLst>
            </a:pPr>
            <a:r>
              <a:rPr spc="25" dirty="0"/>
              <a:t>Two </a:t>
            </a:r>
            <a:r>
              <a:rPr spc="225" dirty="0"/>
              <a:t>church </a:t>
            </a:r>
            <a:r>
              <a:rPr spc="229" dirty="0"/>
              <a:t>based</a:t>
            </a:r>
            <a:r>
              <a:rPr spc="-315" dirty="0"/>
              <a:t> </a:t>
            </a:r>
            <a:r>
              <a:rPr spc="120" dirty="0"/>
              <a:t>discernments</a:t>
            </a:r>
          </a:p>
          <a:p>
            <a:pPr marL="701675" lvl="1" indent="-228600">
              <a:lnSpc>
                <a:spcPct val="100000"/>
              </a:lnSpc>
              <a:spcBef>
                <a:spcPts val="150"/>
              </a:spcBef>
              <a:buChar char="•"/>
              <a:tabLst>
                <a:tab pos="702310" algn="l"/>
              </a:tabLst>
            </a:pPr>
            <a:r>
              <a:rPr sz="3000" spc="245" dirty="0">
                <a:solidFill>
                  <a:srgbClr val="FFFFFF"/>
                </a:solidFill>
                <a:latin typeface="Arial"/>
                <a:cs typeface="Arial"/>
              </a:rPr>
              <a:t>“Who</a:t>
            </a:r>
            <a:r>
              <a:rPr sz="3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204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20" dirty="0">
                <a:solidFill>
                  <a:srgbClr val="FFFFFF"/>
                </a:solidFill>
                <a:latin typeface="Arial"/>
                <a:cs typeface="Arial"/>
              </a:rPr>
              <a:t>God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60" dirty="0">
                <a:solidFill>
                  <a:srgbClr val="FFFFFF"/>
                </a:solidFill>
                <a:latin typeface="Arial"/>
                <a:cs typeface="Arial"/>
              </a:rPr>
              <a:t>calling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4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29" dirty="0">
                <a:solidFill>
                  <a:srgbClr val="FFFFFF"/>
                </a:solidFill>
                <a:latin typeface="Arial"/>
                <a:cs typeface="Arial"/>
              </a:rPr>
              <a:t>reach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5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Arial"/>
                <a:cs typeface="Arial"/>
              </a:rPr>
              <a:t>Gospel?”</a:t>
            </a:r>
            <a:endParaRPr sz="3000">
              <a:latin typeface="Arial"/>
              <a:cs typeface="Arial"/>
            </a:endParaRPr>
          </a:p>
          <a:p>
            <a:pPr marL="701675" marR="452755" lvl="1" indent="-228600">
              <a:lnSpc>
                <a:spcPts val="3240"/>
              </a:lnSpc>
              <a:spcBef>
                <a:spcPts val="540"/>
              </a:spcBef>
              <a:buChar char="•"/>
              <a:tabLst>
                <a:tab pos="702310" algn="l"/>
              </a:tabLst>
            </a:pPr>
            <a:r>
              <a:rPr sz="3000" spc="250" dirty="0">
                <a:solidFill>
                  <a:srgbClr val="FFFFFF"/>
                </a:solidFill>
                <a:latin typeface="Arial"/>
                <a:cs typeface="Arial"/>
              </a:rPr>
              <a:t>“What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14" dirty="0">
                <a:solidFill>
                  <a:srgbClr val="FFFFFF"/>
                </a:solidFill>
                <a:latin typeface="Arial"/>
                <a:cs typeface="Arial"/>
              </a:rPr>
              <a:t>kind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10" dirty="0">
                <a:solidFill>
                  <a:srgbClr val="FFFFFF"/>
                </a:solidFill>
                <a:latin typeface="Arial"/>
                <a:cs typeface="Arial"/>
              </a:rPr>
              <a:t>church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204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20" dirty="0">
                <a:solidFill>
                  <a:srgbClr val="FFFFFF"/>
                </a:solidFill>
                <a:latin typeface="Arial"/>
                <a:cs typeface="Arial"/>
              </a:rPr>
              <a:t>God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Arial"/>
                <a:cs typeface="Arial"/>
              </a:rPr>
              <a:t>asking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95" dirty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4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30" dirty="0">
                <a:solidFill>
                  <a:srgbClr val="FFFFFF"/>
                </a:solidFill>
                <a:latin typeface="Arial"/>
                <a:cs typeface="Arial"/>
              </a:rPr>
              <a:t>become  </a:t>
            </a:r>
            <a:r>
              <a:rPr sz="3000" spc="20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3000" spc="-175" dirty="0">
                <a:solidFill>
                  <a:srgbClr val="FFFFFF"/>
                </a:solidFill>
                <a:latin typeface="Arial"/>
                <a:cs typeface="Arial"/>
              </a:rPr>
              <a:t>His </a:t>
            </a:r>
            <a:r>
              <a:rPr sz="3000" spc="254" dirty="0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sz="3000" spc="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000" spc="-15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30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5" dirty="0">
                <a:solidFill>
                  <a:srgbClr val="FFFFFF"/>
                </a:solidFill>
                <a:latin typeface="Arial"/>
                <a:cs typeface="Arial"/>
              </a:rPr>
              <a:t>locality?”</a:t>
            </a:r>
            <a:endParaRPr sz="3000">
              <a:latin typeface="Arial"/>
              <a:cs typeface="Arial"/>
            </a:endParaRPr>
          </a:p>
          <a:p>
            <a:pPr marL="244475" marR="5080" indent="-228600">
              <a:lnSpc>
                <a:spcPts val="3460"/>
              </a:lnSpc>
              <a:spcBef>
                <a:spcPts val="1000"/>
              </a:spcBef>
              <a:buChar char="•"/>
              <a:tabLst>
                <a:tab pos="244475" algn="l"/>
              </a:tabLst>
            </a:pPr>
            <a:r>
              <a:rPr spc="90" dirty="0"/>
              <a:t>Being</a:t>
            </a:r>
            <a:r>
              <a:rPr spc="-10" dirty="0"/>
              <a:t> </a:t>
            </a:r>
            <a:r>
              <a:rPr spc="254" dirty="0"/>
              <a:t>able</a:t>
            </a:r>
            <a:r>
              <a:rPr dirty="0"/>
              <a:t> </a:t>
            </a:r>
            <a:r>
              <a:rPr spc="245" dirty="0"/>
              <a:t>to</a:t>
            </a:r>
            <a:r>
              <a:rPr spc="15" dirty="0"/>
              <a:t> </a:t>
            </a:r>
            <a:r>
              <a:rPr spc="125" dirty="0"/>
              <a:t>answer</a:t>
            </a:r>
            <a:r>
              <a:rPr spc="-20" dirty="0"/>
              <a:t> </a:t>
            </a:r>
            <a:r>
              <a:rPr spc="-15" dirty="0"/>
              <a:t>this </a:t>
            </a:r>
            <a:r>
              <a:rPr spc="155" dirty="0"/>
              <a:t>with</a:t>
            </a:r>
            <a:r>
              <a:rPr dirty="0"/>
              <a:t> </a:t>
            </a:r>
            <a:r>
              <a:rPr spc="130" dirty="0"/>
              <a:t>clarity</a:t>
            </a:r>
            <a:r>
              <a:rPr dirty="0"/>
              <a:t> </a:t>
            </a:r>
            <a:r>
              <a:rPr spc="-220" dirty="0"/>
              <a:t>is</a:t>
            </a:r>
            <a:r>
              <a:rPr spc="-5" dirty="0"/>
              <a:t> </a:t>
            </a:r>
            <a:r>
              <a:rPr spc="265" dirty="0"/>
              <a:t>one</a:t>
            </a:r>
            <a:r>
              <a:rPr dirty="0"/>
              <a:t> </a:t>
            </a:r>
            <a:r>
              <a:rPr spc="215" dirty="0"/>
              <a:t>of</a:t>
            </a:r>
            <a:r>
              <a:rPr dirty="0"/>
              <a:t> </a:t>
            </a:r>
            <a:r>
              <a:rPr spc="215" dirty="0"/>
              <a:t>the</a:t>
            </a:r>
            <a:r>
              <a:rPr dirty="0"/>
              <a:t> </a:t>
            </a:r>
            <a:r>
              <a:rPr spc="140" dirty="0"/>
              <a:t>key  </a:t>
            </a:r>
            <a:r>
              <a:rPr spc="30" dirty="0"/>
              <a:t>responsibilities </a:t>
            </a:r>
            <a:r>
              <a:rPr spc="215" dirty="0"/>
              <a:t>of </a:t>
            </a:r>
            <a:r>
              <a:rPr spc="225" dirty="0"/>
              <a:t>church</a:t>
            </a:r>
            <a:r>
              <a:rPr spc="-295" dirty="0"/>
              <a:t> </a:t>
            </a:r>
            <a:r>
              <a:rPr spc="260" dirty="0"/>
              <a:t>governance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4285615">
              <a:lnSpc>
                <a:spcPct val="100000"/>
              </a:lnSpc>
            </a:pPr>
            <a:r>
              <a:rPr spc="-145" dirty="0"/>
              <a:t>MISSION </a:t>
            </a:r>
            <a:r>
              <a:rPr spc="-75" dirty="0"/>
              <a:t>IN </a:t>
            </a:r>
            <a:r>
              <a:rPr spc="-204" dirty="0"/>
              <a:t>EVERYDAY</a:t>
            </a:r>
            <a:r>
              <a:rPr spc="160" dirty="0"/>
              <a:t> </a:t>
            </a:r>
            <a:r>
              <a:rPr spc="-405" dirty="0"/>
              <a:t>LIFE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8375"/>
            <a:ext cx="10489565" cy="3891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Char char="•"/>
              <a:tabLst>
                <a:tab pos="241300" algn="l"/>
              </a:tabLst>
            </a:pP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Mission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80" dirty="0">
                <a:solidFill>
                  <a:srgbClr val="FFFFFF"/>
                </a:solidFill>
                <a:latin typeface="Arial"/>
                <a:cs typeface="Arial"/>
              </a:rPr>
              <a:t>move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85" dirty="0">
                <a:solidFill>
                  <a:srgbClr val="FFFFFF"/>
                </a:solidFill>
                <a:latin typeface="Arial"/>
                <a:cs typeface="Arial"/>
              </a:rPr>
              <a:t>beyond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church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programs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0" dirty="0">
                <a:solidFill>
                  <a:srgbClr val="FFFFFF"/>
                </a:solidFill>
                <a:latin typeface="Arial"/>
                <a:cs typeface="Arial"/>
              </a:rPr>
              <a:t>into 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everyday </a:t>
            </a:r>
            <a:r>
              <a:rPr sz="3200" spc="65" dirty="0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encounters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ts val="3650"/>
              </a:lnSpc>
              <a:spcBef>
                <a:spcPts val="560"/>
              </a:spcBef>
              <a:buChar char="•"/>
              <a:tabLst>
                <a:tab pos="241300" algn="l"/>
              </a:tabLst>
            </a:pPr>
            <a:r>
              <a:rPr sz="3200" spc="55" dirty="0">
                <a:solidFill>
                  <a:srgbClr val="FFFFFF"/>
                </a:solidFill>
                <a:latin typeface="Arial"/>
                <a:cs typeface="Arial"/>
              </a:rPr>
              <a:t>Personal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evangelism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1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rgbClr val="FFFFFF"/>
                </a:solidFill>
                <a:latin typeface="Arial"/>
                <a:cs typeface="Arial"/>
              </a:rPr>
              <a:t>back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(but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Arial"/>
                <a:cs typeface="Arial"/>
              </a:rPr>
              <a:t>starting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00" dirty="0">
                <a:solidFill>
                  <a:srgbClr val="FFFFFF"/>
                </a:solidFill>
                <a:latin typeface="Arial"/>
                <a:cs typeface="Arial"/>
              </a:rPr>
              <a:t>point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241300">
              <a:lnSpc>
                <a:spcPts val="3650"/>
              </a:lnSpc>
              <a:tabLst>
                <a:tab pos="3320415" algn="l"/>
              </a:tabLst>
            </a:pP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different).	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Sharing, </a:t>
            </a:r>
            <a:r>
              <a:rPr sz="3200" spc="185" dirty="0">
                <a:solidFill>
                  <a:srgbClr val="FFFFFF"/>
                </a:solidFill>
                <a:latin typeface="Arial"/>
                <a:cs typeface="Arial"/>
              </a:rPr>
              <a:t>apologetics,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35" dirty="0">
                <a:solidFill>
                  <a:srgbClr val="FFFFFF"/>
                </a:solidFill>
                <a:latin typeface="Arial"/>
                <a:cs typeface="Arial"/>
              </a:rPr>
              <a:t>education.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Char char="•"/>
              <a:tabLst>
                <a:tab pos="241300" algn="l"/>
              </a:tabLst>
            </a:pPr>
            <a:r>
              <a:rPr sz="3200" spc="95" dirty="0">
                <a:solidFill>
                  <a:srgbClr val="FFFFFF"/>
                </a:solidFill>
                <a:latin typeface="Arial"/>
                <a:cs typeface="Arial"/>
              </a:rPr>
              <a:t>Everyone, </a:t>
            </a:r>
            <a:r>
              <a:rPr sz="3200" spc="190" dirty="0">
                <a:solidFill>
                  <a:srgbClr val="FFFFFF"/>
                </a:solidFill>
                <a:latin typeface="Arial"/>
                <a:cs typeface="Arial"/>
              </a:rPr>
              <a:t>everyday,</a:t>
            </a:r>
            <a:r>
              <a:rPr sz="32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everywhere!</a:t>
            </a:r>
            <a:endParaRPr sz="3200">
              <a:latin typeface="Arial"/>
              <a:cs typeface="Arial"/>
            </a:endParaRPr>
          </a:p>
          <a:p>
            <a:pPr marL="241300" marR="335915" indent="-228600">
              <a:lnSpc>
                <a:spcPct val="9000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Gathering </a:t>
            </a:r>
            <a:r>
              <a:rPr sz="3200" spc="11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Sunday </a:t>
            </a:r>
            <a:r>
              <a:rPr sz="3200" spc="100" dirty="0">
                <a:solidFill>
                  <a:srgbClr val="FFFFFF"/>
                </a:solidFill>
                <a:latin typeface="Arial"/>
                <a:cs typeface="Arial"/>
              </a:rPr>
              <a:t>worship </a:t>
            </a:r>
            <a:r>
              <a:rPr sz="3200" spc="-21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‘recharging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3200" spc="200" dirty="0">
                <a:solidFill>
                  <a:srgbClr val="FFFFFF"/>
                </a:solidFill>
                <a:latin typeface="Arial"/>
                <a:cs typeface="Arial"/>
              </a:rPr>
              <a:t>mobile’,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‘realigning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values’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5" dirty="0">
                <a:solidFill>
                  <a:srgbClr val="FFFFFF"/>
                </a:solidFill>
                <a:latin typeface="Arial"/>
                <a:cs typeface="Arial"/>
              </a:rPr>
              <a:t>‘learning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speak 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200" spc="85" dirty="0">
                <a:solidFill>
                  <a:srgbClr val="FFFFFF"/>
                </a:solidFill>
                <a:latin typeface="Arial"/>
                <a:cs typeface="Arial"/>
              </a:rPr>
              <a:t>share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5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Gospel’.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310515">
              <a:lnSpc>
                <a:spcPct val="100000"/>
              </a:lnSpc>
            </a:pPr>
            <a:r>
              <a:rPr spc="-135" dirty="0"/>
              <a:t>WHY </a:t>
            </a:r>
            <a:r>
              <a:rPr spc="-280" dirty="0"/>
              <a:t>PEOPLE </a:t>
            </a:r>
            <a:r>
              <a:rPr spc="-229" dirty="0"/>
              <a:t>WILL </a:t>
            </a:r>
            <a:r>
              <a:rPr spc="-484" dirty="0"/>
              <a:t>STILL  </a:t>
            </a:r>
            <a:r>
              <a:rPr spc="130" dirty="0"/>
              <a:t>COME </a:t>
            </a:r>
            <a:r>
              <a:rPr spc="-195" dirty="0"/>
              <a:t>TO</a:t>
            </a:r>
            <a:r>
              <a:rPr spc="380" dirty="0"/>
              <a:t> </a:t>
            </a:r>
            <a:r>
              <a:rPr spc="-60" dirty="0"/>
              <a:t>CHURCH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29230"/>
            <a:ext cx="10626725" cy="3774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40055" indent="-228600">
              <a:lnSpc>
                <a:spcPts val="3070"/>
              </a:lnSpc>
              <a:buChar char="•"/>
              <a:tabLst>
                <a:tab pos="241300" algn="l"/>
              </a:tabLst>
            </a:pPr>
            <a:r>
              <a:rPr sz="3200" spc="75" dirty="0">
                <a:solidFill>
                  <a:srgbClr val="FFFFFF"/>
                </a:solidFill>
                <a:latin typeface="Arial"/>
                <a:cs typeface="Arial"/>
              </a:rPr>
              <a:t>While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5" dirty="0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60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always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important,</a:t>
            </a:r>
            <a:r>
              <a:rPr sz="32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60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 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90" dirty="0">
                <a:solidFill>
                  <a:srgbClr val="FFFFFF"/>
                </a:solidFill>
                <a:latin typeface="Arial"/>
                <a:cs typeface="Arial"/>
              </a:rPr>
              <a:t>exclusive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church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future</a:t>
            </a:r>
            <a:endParaRPr sz="3200">
              <a:latin typeface="Arial"/>
              <a:cs typeface="Arial"/>
            </a:endParaRPr>
          </a:p>
          <a:p>
            <a:pPr marL="241300" marR="312420" indent="-228600">
              <a:lnSpc>
                <a:spcPct val="80000"/>
              </a:lnSpc>
              <a:spcBef>
                <a:spcPts val="1019"/>
              </a:spcBef>
              <a:buChar char="•"/>
              <a:tabLst>
                <a:tab pos="241300" algn="l"/>
              </a:tabLst>
            </a:pP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Christians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want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350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together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175" dirty="0">
                <a:solidFill>
                  <a:srgbClr val="FFFFFF"/>
                </a:solidFill>
                <a:latin typeface="Arial"/>
                <a:cs typeface="Arial"/>
              </a:rPr>
              <a:t>other 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likeminded,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45" dirty="0">
                <a:solidFill>
                  <a:srgbClr val="FFFFFF"/>
                </a:solidFill>
                <a:latin typeface="Arial"/>
                <a:cs typeface="Arial"/>
              </a:rPr>
              <a:t>deeply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committed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0" dirty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04" dirty="0">
                <a:solidFill>
                  <a:srgbClr val="FFFFFF"/>
                </a:solidFill>
                <a:latin typeface="Arial"/>
                <a:cs typeface="Arial"/>
              </a:rPr>
              <a:t>pray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3200" spc="200" dirty="0">
                <a:solidFill>
                  <a:srgbClr val="FFFFFF"/>
                </a:solidFill>
                <a:latin typeface="Arial"/>
                <a:cs typeface="Arial"/>
              </a:rPr>
              <a:t>them,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talk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250" dirty="0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200" spc="95" dirty="0">
                <a:solidFill>
                  <a:srgbClr val="FFFFFF"/>
                </a:solidFill>
                <a:latin typeface="Arial"/>
                <a:cs typeface="Arial"/>
              </a:rPr>
              <a:t>worship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250" dirty="0">
                <a:solidFill>
                  <a:srgbClr val="FFFFFF"/>
                </a:solidFill>
                <a:latin typeface="Arial"/>
                <a:cs typeface="Arial"/>
              </a:rPr>
              <a:t>them  </a:t>
            </a: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3200" i="1" spc="145" dirty="0">
                <a:solidFill>
                  <a:srgbClr val="FFFFFF"/>
                </a:solidFill>
                <a:latin typeface="Arial"/>
                <a:cs typeface="Arial"/>
              </a:rPr>
              <a:t>koinonia</a:t>
            </a: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241300" marR="5080" indent="-228600">
              <a:lnSpc>
                <a:spcPct val="80000"/>
              </a:lnSpc>
              <a:spcBef>
                <a:spcPts val="1005"/>
              </a:spcBef>
              <a:buChar char="•"/>
              <a:tabLst>
                <a:tab pos="241300" algn="l"/>
              </a:tabLst>
            </a:pP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Alongside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theological </a:t>
            </a:r>
            <a:r>
              <a:rPr sz="3200" spc="114" dirty="0">
                <a:solidFill>
                  <a:srgbClr val="FFFFFF"/>
                </a:solidFill>
                <a:latin typeface="Arial"/>
                <a:cs typeface="Arial"/>
              </a:rPr>
              <a:t>training,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ministers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need 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learn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60" dirty="0">
                <a:solidFill>
                  <a:srgbClr val="FFFFFF"/>
                </a:solidFill>
                <a:latin typeface="Arial"/>
                <a:cs typeface="Arial"/>
              </a:rPr>
              <a:t>skills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facilitating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authentic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relationships  </a:t>
            </a:r>
            <a:r>
              <a:rPr sz="3200" spc="290" dirty="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sz="32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3447415">
              <a:lnSpc>
                <a:spcPct val="100000"/>
              </a:lnSpc>
            </a:pPr>
            <a:r>
              <a:rPr spc="75" dirty="0"/>
              <a:t>GROWING </a:t>
            </a:r>
            <a:r>
              <a:rPr spc="-229" dirty="0"/>
              <a:t>MATURE</a:t>
            </a:r>
            <a:r>
              <a:rPr spc="-95" dirty="0"/>
              <a:t> </a:t>
            </a:r>
            <a:r>
              <a:rPr spc="-290" dirty="0"/>
              <a:t>DISCIPLES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8375"/>
            <a:ext cx="9077325" cy="3913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Char char="•"/>
              <a:tabLst>
                <a:tab pos="241300" algn="l"/>
              </a:tabLst>
            </a:pP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Healthy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churches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taking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95" dirty="0">
                <a:solidFill>
                  <a:srgbClr val="FFFFFF"/>
                </a:solidFill>
                <a:latin typeface="Arial"/>
                <a:cs typeface="Arial"/>
              </a:rPr>
              <a:t>discipleship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spc="190" dirty="0">
                <a:solidFill>
                  <a:srgbClr val="FFFFFF"/>
                </a:solidFill>
                <a:latin typeface="Arial"/>
                <a:cs typeface="Arial"/>
              </a:rPr>
              <a:t>mentoring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(coaching)</a:t>
            </a:r>
            <a:r>
              <a:rPr sz="320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seriously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60"/>
              </a:spcBef>
              <a:buChar char="•"/>
              <a:tabLst>
                <a:tab pos="241300" algn="l"/>
              </a:tabLst>
            </a:pPr>
            <a:r>
              <a:rPr sz="3200" spc="65" dirty="0">
                <a:solidFill>
                  <a:srgbClr val="FFFFFF"/>
                </a:solidFill>
                <a:latin typeface="Arial"/>
                <a:cs typeface="Arial"/>
              </a:rPr>
              <a:t>Discipleship</a:t>
            </a:r>
            <a:endParaRPr sz="3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150"/>
              </a:spcBef>
              <a:buChar char="•"/>
              <a:tabLst>
                <a:tab pos="699135" algn="l"/>
              </a:tabLst>
            </a:pPr>
            <a:r>
              <a:rPr sz="3000" spc="155" dirty="0">
                <a:solidFill>
                  <a:srgbClr val="FFFFFF"/>
                </a:solidFill>
                <a:latin typeface="Arial"/>
                <a:cs typeface="Arial"/>
              </a:rPr>
              <a:t>Foundational</a:t>
            </a:r>
            <a:r>
              <a:rPr sz="3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5" dirty="0">
                <a:solidFill>
                  <a:srgbClr val="FFFFFF"/>
                </a:solidFill>
                <a:latin typeface="Arial"/>
                <a:cs typeface="Arial"/>
              </a:rPr>
              <a:t>practices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60" dirty="0">
                <a:solidFill>
                  <a:srgbClr val="FFFFFF"/>
                </a:solidFill>
                <a:latin typeface="Arial"/>
                <a:cs typeface="Arial"/>
              </a:rPr>
              <a:t>Christian</a:t>
            </a:r>
            <a:r>
              <a:rPr sz="3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55" dirty="0">
                <a:solidFill>
                  <a:srgbClr val="FFFFFF"/>
                </a:solidFill>
                <a:latin typeface="Arial"/>
                <a:cs typeface="Arial"/>
              </a:rPr>
              <a:t>life</a:t>
            </a:r>
            <a:endParaRPr sz="3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05"/>
              </a:spcBef>
              <a:buChar char="•"/>
              <a:tabLst>
                <a:tab pos="241300" algn="l"/>
              </a:tabLst>
            </a:pP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Pastoral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Mentoring</a:t>
            </a:r>
            <a:endParaRPr sz="3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150"/>
              </a:spcBef>
              <a:buChar char="•"/>
              <a:tabLst>
                <a:tab pos="699135" algn="l"/>
              </a:tabLst>
            </a:pPr>
            <a:r>
              <a:rPr sz="3000" spc="110" dirty="0">
                <a:solidFill>
                  <a:srgbClr val="FFFFFF"/>
                </a:solidFill>
                <a:latin typeface="Arial"/>
                <a:cs typeface="Arial"/>
              </a:rPr>
              <a:t>Support </a:t>
            </a:r>
            <a:r>
              <a:rPr sz="3000" spc="170" dirty="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sz="3000" spc="60" dirty="0">
                <a:solidFill>
                  <a:srgbClr val="FFFFFF"/>
                </a:solidFill>
                <a:latin typeface="Arial"/>
                <a:cs typeface="Arial"/>
              </a:rPr>
              <a:t>life</a:t>
            </a:r>
            <a:r>
              <a:rPr sz="30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50" dirty="0">
                <a:solidFill>
                  <a:srgbClr val="FFFFFF"/>
                </a:solidFill>
                <a:latin typeface="Arial"/>
                <a:cs typeface="Arial"/>
              </a:rPr>
              <a:t>challenges</a:t>
            </a:r>
            <a:endParaRPr sz="30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135"/>
              </a:spcBef>
              <a:buChar char="•"/>
              <a:tabLst>
                <a:tab pos="699135" algn="l"/>
              </a:tabLst>
            </a:pPr>
            <a:r>
              <a:rPr sz="3000" spc="190" dirty="0">
                <a:solidFill>
                  <a:srgbClr val="FFFFFF"/>
                </a:solidFill>
                <a:latin typeface="Arial"/>
                <a:cs typeface="Arial"/>
              </a:rPr>
              <a:t>Accountability</a:t>
            </a:r>
            <a:endParaRPr sz="30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145"/>
              </a:spcBef>
              <a:buChar char="•"/>
              <a:tabLst>
                <a:tab pos="699135" algn="l"/>
              </a:tabLst>
            </a:pPr>
            <a:r>
              <a:rPr sz="3000" spc="135" dirty="0">
                <a:solidFill>
                  <a:srgbClr val="FFFFFF"/>
                </a:solidFill>
                <a:latin typeface="Arial"/>
                <a:cs typeface="Arial"/>
              </a:rPr>
              <a:t>Intentional </a:t>
            </a:r>
            <a:r>
              <a:rPr sz="3000" spc="120" dirty="0">
                <a:solidFill>
                  <a:srgbClr val="FFFFFF"/>
                </a:solidFill>
                <a:latin typeface="Arial"/>
                <a:cs typeface="Arial"/>
              </a:rPr>
              <a:t>personal </a:t>
            </a:r>
            <a:r>
              <a:rPr sz="3000" spc="30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-4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45" dirty="0">
                <a:solidFill>
                  <a:srgbClr val="FFFFFF"/>
                </a:solidFill>
                <a:latin typeface="Arial"/>
                <a:cs typeface="Arial"/>
              </a:rPr>
              <a:t>spiritual </a:t>
            </a:r>
            <a:r>
              <a:rPr sz="3000" spc="200" dirty="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3570604">
              <a:lnSpc>
                <a:spcPct val="100000"/>
              </a:lnSpc>
            </a:pPr>
            <a:r>
              <a:rPr spc="-120" dirty="0"/>
              <a:t>EQUIPPING </a:t>
            </a:r>
            <a:r>
              <a:rPr spc="-375" dirty="0"/>
              <a:t>OTHERS  </a:t>
            </a:r>
            <a:r>
              <a:rPr spc="-195" dirty="0"/>
              <a:t>TO</a:t>
            </a:r>
            <a:r>
              <a:rPr spc="-235" dirty="0"/>
              <a:t> </a:t>
            </a:r>
            <a:r>
              <a:rPr spc="-420" dirty="0"/>
              <a:t>SERVE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8375"/>
            <a:ext cx="10610850" cy="3326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Char char="•"/>
              <a:tabLst>
                <a:tab pos="241300" algn="l"/>
              </a:tabLst>
            </a:pPr>
            <a:r>
              <a:rPr sz="3200" spc="15" dirty="0">
                <a:solidFill>
                  <a:srgbClr val="FFFFFF"/>
                </a:solidFill>
                <a:latin typeface="Arial"/>
                <a:cs typeface="Arial"/>
              </a:rPr>
              <a:t>Ministry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60" dirty="0">
                <a:solidFill>
                  <a:srgbClr val="FFFFFF"/>
                </a:solidFill>
                <a:latin typeface="Arial"/>
                <a:cs typeface="Arial"/>
              </a:rPr>
              <a:t>task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whole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10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0" dirty="0">
                <a:solidFill>
                  <a:srgbClr val="FFFFFF"/>
                </a:solidFill>
                <a:latin typeface="Arial"/>
                <a:cs typeface="Arial"/>
              </a:rPr>
              <a:t>Christ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just 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clergy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ts val="3650"/>
              </a:lnSpc>
              <a:spcBef>
                <a:spcPts val="560"/>
              </a:spcBef>
              <a:buChar char="•"/>
              <a:tabLst>
                <a:tab pos="241300" algn="l"/>
              </a:tabLst>
            </a:pP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60" dirty="0">
                <a:solidFill>
                  <a:srgbClr val="FFFFFF"/>
                </a:solidFill>
                <a:latin typeface="Arial"/>
                <a:cs typeface="Arial"/>
              </a:rPr>
              <a:t>task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clergy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21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00" dirty="0">
                <a:solidFill>
                  <a:srgbClr val="FFFFFF"/>
                </a:solidFill>
                <a:latin typeface="Arial"/>
                <a:cs typeface="Arial"/>
              </a:rPr>
              <a:t>prepare,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95" dirty="0">
                <a:solidFill>
                  <a:srgbClr val="FFFFFF"/>
                </a:solidFill>
                <a:latin typeface="Arial"/>
                <a:cs typeface="Arial"/>
              </a:rPr>
              <a:t>train,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40" dirty="0">
                <a:solidFill>
                  <a:srgbClr val="FFFFFF"/>
                </a:solidFill>
                <a:latin typeface="Arial"/>
                <a:cs typeface="Arial"/>
              </a:rPr>
              <a:t>equip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241300">
              <a:lnSpc>
                <a:spcPts val="3650"/>
              </a:lnSpc>
            </a:pPr>
            <a:r>
              <a:rPr sz="3200" spc="110" dirty="0">
                <a:solidFill>
                  <a:srgbClr val="FFFFFF"/>
                </a:solidFill>
                <a:latin typeface="Arial"/>
                <a:cs typeface="Arial"/>
              </a:rPr>
              <a:t>release </a:t>
            </a:r>
            <a:r>
              <a:rPr sz="3200" spc="85" dirty="0">
                <a:solidFill>
                  <a:srgbClr val="FFFFFF"/>
                </a:solidFill>
                <a:latin typeface="Arial"/>
                <a:cs typeface="Arial"/>
              </a:rPr>
              <a:t>others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65" dirty="0">
                <a:solidFill>
                  <a:srgbClr val="FFFFFF"/>
                </a:solidFill>
                <a:latin typeface="Arial"/>
                <a:cs typeface="Arial"/>
              </a:rPr>
              <a:t>serve</a:t>
            </a:r>
            <a:endParaRPr sz="3200">
              <a:latin typeface="Arial"/>
              <a:cs typeface="Arial"/>
            </a:endParaRPr>
          </a:p>
          <a:p>
            <a:pPr marL="241300" marR="280670" indent="-228600" algn="just">
              <a:lnSpc>
                <a:spcPct val="90000"/>
              </a:lnSpc>
              <a:spcBef>
                <a:spcPts val="1005"/>
              </a:spcBef>
              <a:buChar char="•"/>
              <a:tabLst>
                <a:tab pos="241300" algn="l"/>
              </a:tabLst>
            </a:pP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Spiritual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40" dirty="0">
                <a:solidFill>
                  <a:srgbClr val="FFFFFF"/>
                </a:solidFill>
                <a:latin typeface="Arial"/>
                <a:cs typeface="Arial"/>
              </a:rPr>
              <a:t>(grace)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gifts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affirmed,  </a:t>
            </a:r>
            <a:r>
              <a:rPr sz="3200" spc="285" dirty="0">
                <a:solidFill>
                  <a:srgbClr val="FFFFFF"/>
                </a:solidFill>
                <a:latin typeface="Arial"/>
                <a:cs typeface="Arial"/>
              </a:rPr>
              <a:t>developed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Arial"/>
                <a:cs typeface="Arial"/>
              </a:rPr>
              <a:t>mobilised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0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85" dirty="0">
                <a:solidFill>
                  <a:srgbClr val="FFFFFF"/>
                </a:solidFill>
                <a:latin typeface="Arial"/>
                <a:cs typeface="Arial"/>
              </a:rPr>
              <a:t>beyond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the  church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(1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Cor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12, </a:t>
            </a:r>
            <a:r>
              <a:rPr sz="3200" spc="85" dirty="0">
                <a:solidFill>
                  <a:srgbClr val="FFFFFF"/>
                </a:solidFill>
                <a:latin typeface="Arial"/>
                <a:cs typeface="Arial"/>
              </a:rPr>
              <a:t>Romans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12, 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Ephesians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4, </a:t>
            </a:r>
            <a:r>
              <a:rPr sz="3200" spc="-165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3200" spc="90" dirty="0">
                <a:solidFill>
                  <a:srgbClr val="FFFFFF"/>
                </a:solidFill>
                <a:latin typeface="Arial"/>
                <a:cs typeface="Arial"/>
              </a:rPr>
              <a:t>Peter</a:t>
            </a:r>
            <a:r>
              <a:rPr sz="3200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4)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80204" marR="5080" indent="-570230">
              <a:lnSpc>
                <a:spcPts val="4320"/>
              </a:lnSpc>
            </a:pPr>
            <a:r>
              <a:rPr spc="-210" dirty="0"/>
              <a:t>CREATIVE </a:t>
            </a:r>
            <a:r>
              <a:rPr spc="-240" dirty="0"/>
              <a:t>ENCOUNTERS </a:t>
            </a:r>
            <a:r>
              <a:rPr spc="-265" dirty="0"/>
              <a:t>WITH  </a:t>
            </a:r>
            <a:r>
              <a:rPr spc="-90" dirty="0"/>
              <a:t>CONTEMPORARY</a:t>
            </a:r>
            <a:r>
              <a:rPr spc="-20" dirty="0"/>
              <a:t> </a:t>
            </a:r>
            <a:r>
              <a:rPr spc="-330"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8375"/>
            <a:ext cx="10274935" cy="3886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53060" indent="-228600">
              <a:lnSpc>
                <a:spcPts val="3460"/>
              </a:lnSpc>
              <a:buChar char="•"/>
              <a:tabLst>
                <a:tab pos="241300" algn="l"/>
              </a:tabLst>
            </a:pP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leaders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0" dirty="0">
                <a:solidFill>
                  <a:srgbClr val="FFFFFF"/>
                </a:solidFill>
                <a:latin typeface="Arial"/>
                <a:cs typeface="Arial"/>
              </a:rPr>
              <a:t>know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adults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young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our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churches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3200" spc="245" dirty="0">
                <a:solidFill>
                  <a:srgbClr val="FFFFFF"/>
                </a:solidFill>
                <a:latin typeface="Arial"/>
                <a:cs typeface="Arial"/>
              </a:rPr>
              <a:t>facing </a:t>
            </a:r>
            <a:r>
              <a:rPr sz="3200" spc="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100" dirty="0">
                <a:solidFill>
                  <a:srgbClr val="FFFFFF"/>
                </a:solidFill>
                <a:latin typeface="Arial"/>
                <a:cs typeface="Arial"/>
              </a:rPr>
              <a:t>their  </a:t>
            </a:r>
            <a:r>
              <a:rPr sz="3200" spc="165" dirty="0">
                <a:solidFill>
                  <a:srgbClr val="FFFFFF"/>
                </a:solidFill>
                <a:latin typeface="Arial"/>
                <a:cs typeface="Arial"/>
              </a:rPr>
              <a:t>encounters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80" dirty="0">
                <a:solidFill>
                  <a:srgbClr val="FFFFFF"/>
                </a:solidFill>
                <a:latin typeface="Arial"/>
                <a:cs typeface="Arial"/>
              </a:rPr>
              <a:t>post-Christian</a:t>
            </a:r>
            <a:r>
              <a:rPr sz="3200" spc="-3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60"/>
              </a:spcBef>
              <a:buChar char="•"/>
              <a:tabLst>
                <a:tab pos="241300" algn="l"/>
              </a:tabLst>
            </a:pP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Engaging </a:t>
            </a:r>
            <a:r>
              <a:rPr sz="3200" spc="145" dirty="0">
                <a:solidFill>
                  <a:srgbClr val="FFFFFF"/>
                </a:solidFill>
                <a:latin typeface="Arial"/>
                <a:cs typeface="Arial"/>
              </a:rPr>
              <a:t>pastoral</a:t>
            </a:r>
            <a:r>
              <a:rPr sz="32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65" dirty="0">
                <a:solidFill>
                  <a:srgbClr val="FFFFFF"/>
                </a:solidFill>
                <a:latin typeface="Arial"/>
                <a:cs typeface="Arial"/>
              </a:rPr>
              <a:t>listening</a:t>
            </a:r>
            <a:endParaRPr sz="3200">
              <a:latin typeface="Arial"/>
              <a:cs typeface="Arial"/>
            </a:endParaRPr>
          </a:p>
          <a:p>
            <a:pPr marL="241300" marR="5080" indent="-228600">
              <a:lnSpc>
                <a:spcPct val="90000"/>
              </a:lnSpc>
              <a:spcBef>
                <a:spcPts val="1005"/>
              </a:spcBef>
              <a:buChar char="•"/>
              <a:tabLst>
                <a:tab pos="241300" algn="l"/>
              </a:tabLst>
            </a:pPr>
            <a:r>
              <a:rPr sz="3200" spc="105" dirty="0">
                <a:solidFill>
                  <a:srgbClr val="FFFFFF"/>
                </a:solidFill>
                <a:latin typeface="Arial"/>
                <a:cs typeface="Arial"/>
              </a:rPr>
              <a:t>Working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85" dirty="0">
                <a:solidFill>
                  <a:srgbClr val="FFFFFF"/>
                </a:solidFill>
                <a:latin typeface="Arial"/>
                <a:cs typeface="Arial"/>
              </a:rPr>
              <a:t>others </a:t>
            </a:r>
            <a:r>
              <a:rPr sz="3200" spc="24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3200" spc="95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spiritual </a:t>
            </a:r>
            <a:r>
              <a:rPr sz="3200" spc="20" dirty="0">
                <a:solidFill>
                  <a:srgbClr val="FFFFFF"/>
                </a:solidFill>
                <a:latin typeface="Arial"/>
                <a:cs typeface="Arial"/>
              </a:rPr>
              <a:t>sensitivity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spc="100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3200" spc="150" dirty="0">
                <a:solidFill>
                  <a:srgbClr val="FFFFFF"/>
                </a:solidFill>
                <a:latin typeface="Arial"/>
                <a:cs typeface="Arial"/>
              </a:rPr>
              <a:t>critical </a:t>
            </a:r>
            <a:r>
              <a:rPr sz="3200" spc="80" dirty="0">
                <a:solidFill>
                  <a:srgbClr val="FFFFFF"/>
                </a:solidFill>
                <a:latin typeface="Arial"/>
                <a:cs typeface="Arial"/>
              </a:rPr>
              <a:t>Biblical </a:t>
            </a:r>
            <a:r>
              <a:rPr sz="3200" spc="114" dirty="0">
                <a:solidFill>
                  <a:srgbClr val="FFFFFF"/>
                </a:solidFill>
                <a:latin typeface="Arial"/>
                <a:cs typeface="Arial"/>
              </a:rPr>
              <a:t>thinking </a:t>
            </a: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(Especially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formative 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young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adult</a:t>
            </a:r>
            <a:r>
              <a:rPr sz="32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75" dirty="0">
                <a:solidFill>
                  <a:srgbClr val="FFFFFF"/>
                </a:solidFill>
                <a:latin typeface="Arial"/>
                <a:cs typeface="Arial"/>
              </a:rPr>
              <a:t>years)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Char char="•"/>
              <a:tabLst>
                <a:tab pos="241300" algn="l"/>
              </a:tabLst>
            </a:pPr>
            <a:r>
              <a:rPr sz="3200" spc="150" dirty="0">
                <a:solidFill>
                  <a:srgbClr val="FFFFFF"/>
                </a:solidFill>
                <a:latin typeface="Arial"/>
                <a:cs typeface="Arial"/>
              </a:rPr>
              <a:t>Teaching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Word</a:t>
            </a:r>
            <a:r>
              <a:rPr sz="3200" spc="-4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creatively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232" rIns="0" bIns="0" rtlCol="0">
            <a:spAutoFit/>
          </a:bodyPr>
          <a:lstStyle/>
          <a:p>
            <a:pPr marL="6804659">
              <a:lnSpc>
                <a:spcPct val="100000"/>
              </a:lnSpc>
            </a:pPr>
            <a:r>
              <a:rPr spc="220" dirty="0"/>
              <a:t>DO </a:t>
            </a:r>
            <a:r>
              <a:rPr spc="-305" dirty="0"/>
              <a:t>GET</a:t>
            </a:r>
            <a:r>
              <a:rPr spc="-295" dirty="0"/>
              <a:t> </a:t>
            </a:r>
            <a:r>
              <a:rPr spc="-110" dirty="0"/>
              <a:t>ONLINE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238375"/>
            <a:ext cx="10125710" cy="3326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177925" indent="-228600">
              <a:lnSpc>
                <a:spcPts val="3460"/>
              </a:lnSpc>
              <a:buChar char="•"/>
              <a:tabLst>
                <a:tab pos="241300" algn="l"/>
              </a:tabLst>
            </a:pPr>
            <a:r>
              <a:rPr sz="3200" spc="130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5" dirty="0">
                <a:solidFill>
                  <a:srgbClr val="FFFFFF"/>
                </a:solidFill>
                <a:latin typeface="Arial"/>
                <a:cs typeface="Arial"/>
              </a:rPr>
              <a:t>presence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80" dirty="0">
                <a:solidFill>
                  <a:srgbClr val="FFFFFF"/>
                </a:solidFill>
                <a:latin typeface="Arial"/>
                <a:cs typeface="Arial"/>
              </a:rPr>
              <a:t>substitute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on-site  </a:t>
            </a:r>
            <a:r>
              <a:rPr sz="3200" spc="185" dirty="0">
                <a:solidFill>
                  <a:srgbClr val="FFFFFF"/>
                </a:solidFill>
                <a:latin typeface="Arial"/>
                <a:cs typeface="Arial"/>
              </a:rPr>
              <a:t>presence</a:t>
            </a:r>
            <a:endParaRPr sz="3200">
              <a:latin typeface="Arial"/>
              <a:cs typeface="Arial"/>
            </a:endParaRPr>
          </a:p>
          <a:p>
            <a:pPr marL="241300" marR="5080" indent="-228600">
              <a:lnSpc>
                <a:spcPts val="3460"/>
              </a:lnSpc>
              <a:spcBef>
                <a:spcPts val="990"/>
              </a:spcBef>
              <a:buChar char="•"/>
              <a:tabLst>
                <a:tab pos="241300" algn="l"/>
              </a:tabLst>
            </a:pP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website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connect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sz="3200" spc="204" dirty="0">
                <a:solidFill>
                  <a:srgbClr val="FFFFFF"/>
                </a:solidFill>
                <a:latin typeface="Arial"/>
                <a:cs typeface="Arial"/>
              </a:rPr>
              <a:t>local  community,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rgbClr val="FFFFFF"/>
                </a:solidFill>
                <a:latin typeface="Arial"/>
                <a:cs typeface="Arial"/>
              </a:rPr>
              <a:t>engage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5" dirty="0">
                <a:solidFill>
                  <a:srgbClr val="FFFFFF"/>
                </a:solidFill>
                <a:latin typeface="Arial"/>
                <a:cs typeface="Arial"/>
              </a:rPr>
              <a:t>church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5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spc="70" dirty="0">
                <a:solidFill>
                  <a:srgbClr val="FFFFFF"/>
                </a:solidFill>
                <a:latin typeface="Arial"/>
                <a:cs typeface="Arial"/>
              </a:rPr>
              <a:t>also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00" dirty="0">
                <a:solidFill>
                  <a:srgbClr val="FFFFFF"/>
                </a:solidFill>
                <a:latin typeface="Arial"/>
                <a:cs typeface="Arial"/>
              </a:rPr>
              <a:t>connect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5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6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9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attend</a:t>
            </a: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ts val="3650"/>
              </a:lnSpc>
              <a:spcBef>
                <a:spcPts val="570"/>
              </a:spcBef>
              <a:buChar char="•"/>
              <a:tabLst>
                <a:tab pos="241300" algn="l"/>
              </a:tabLst>
            </a:pP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Arial"/>
                <a:cs typeface="Arial"/>
              </a:rPr>
              <a:t>vast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40" dirty="0">
                <a:solidFill>
                  <a:srgbClr val="FFFFFF"/>
                </a:solidFill>
                <a:latin typeface="Arial"/>
                <a:cs typeface="Arial"/>
              </a:rPr>
              <a:t>majority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0" dirty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75" dirty="0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6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9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80" dirty="0">
                <a:solidFill>
                  <a:srgbClr val="FFFFFF"/>
                </a:solidFill>
                <a:latin typeface="Arial"/>
                <a:cs typeface="Arial"/>
              </a:rPr>
              <a:t>attend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3200">
              <a:latin typeface="Arial"/>
              <a:cs typeface="Arial"/>
            </a:endParaRPr>
          </a:p>
          <a:p>
            <a:pPr marL="241300">
              <a:lnSpc>
                <a:spcPts val="3650"/>
              </a:lnSpc>
            </a:pPr>
            <a:r>
              <a:rPr sz="3200" spc="120" dirty="0">
                <a:solidFill>
                  <a:srgbClr val="FFFFFF"/>
                </a:solidFill>
                <a:latin typeface="Arial"/>
                <a:cs typeface="Arial"/>
              </a:rPr>
              <a:t>Sunday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Arial"/>
                <a:cs typeface="Arial"/>
              </a:rPr>
              <a:t>morning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5" dirty="0">
                <a:solidFill>
                  <a:srgbClr val="FFFFFF"/>
                </a:solidFill>
                <a:latin typeface="Arial"/>
                <a:cs typeface="Arial"/>
              </a:rPr>
              <a:t>during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240" dirty="0">
                <a:solidFill>
                  <a:srgbClr val="FFFFFF"/>
                </a:solidFill>
                <a:latin typeface="Arial"/>
                <a:cs typeface="Arial"/>
              </a:rPr>
              <a:t>week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421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HEALTHY LEADERSHIP FOR HEALTHY CHURCHES</vt:lpstr>
      <vt:lpstr>INTRODUCTION</vt:lpstr>
      <vt:lpstr>VISION NEEDS TO MOVE FROM HEAD TO  HEART AND FROM LEADER TO PEOPLE</vt:lpstr>
      <vt:lpstr>MISSION IN EVERYDAY LIFE</vt:lpstr>
      <vt:lpstr>WHY PEOPLE WILL STILL  COME TO CHURCH</vt:lpstr>
      <vt:lpstr>GROWING MATURE DISCIPLES</vt:lpstr>
      <vt:lpstr>EQUIPPING OTHERS  TO SERVE</vt:lpstr>
      <vt:lpstr>CREATIVE ENCOUNTERS WITH  CONTEMPORARY CULTURE</vt:lpstr>
      <vt:lpstr>DO GET ONLINE</vt:lpstr>
      <vt:lpstr>QUESTIONS AND RESPONSES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Healthy Church</dc:title>
  <dc:creator>Tim Dyer</dc:creator>
  <cp:lastModifiedBy>Microsoft Office User</cp:lastModifiedBy>
  <cp:revision>1</cp:revision>
  <dcterms:created xsi:type="dcterms:W3CDTF">2016-06-24T11:26:04Z</dcterms:created>
  <dcterms:modified xsi:type="dcterms:W3CDTF">2016-06-24T01:26:16Z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2016-06-24T00:00:00Z</vt:filetime>
  </property>
</Properties>
</file>