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/>
    <p:restoredTop sz="94632"/>
  </p:normalViewPr>
  <p:slideViewPr>
    <p:cSldViewPr>
      <p:cViewPr varScale="1">
        <p:scale>
          <a:sx n="95" d="100"/>
          <a:sy n="95" d="100"/>
        </p:scale>
        <p:origin x="184" y="5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64159" y="1064767"/>
            <a:ext cx="10663681" cy="6121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12192000" cy="14417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63904" y="859535"/>
            <a:ext cx="1066419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1364" y="2238375"/>
            <a:ext cx="10669270" cy="3811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375403"/>
            <a:ext cx="12192000" cy="24825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50594" y="1829053"/>
            <a:ext cx="9110345" cy="1735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40"/>
              </a:lnSpc>
            </a:pPr>
            <a:r>
              <a:rPr sz="6000" spc="-425" dirty="0"/>
              <a:t>HEALTHY</a:t>
            </a:r>
            <a:r>
              <a:rPr sz="6000" spc="-60" dirty="0"/>
              <a:t> </a:t>
            </a:r>
            <a:r>
              <a:rPr sz="6000" spc="-430" dirty="0"/>
              <a:t>LEADERSHIP</a:t>
            </a:r>
            <a:endParaRPr sz="6000"/>
          </a:p>
          <a:p>
            <a:pPr marL="12700">
              <a:lnSpc>
                <a:spcPts val="6820"/>
              </a:lnSpc>
            </a:pPr>
            <a:r>
              <a:rPr sz="6000" spc="-300" dirty="0"/>
              <a:t>FOR </a:t>
            </a:r>
            <a:r>
              <a:rPr sz="6000" spc="-425" dirty="0"/>
              <a:t>HEALTHY</a:t>
            </a:r>
            <a:r>
              <a:rPr sz="6000" spc="220" dirty="0"/>
              <a:t> </a:t>
            </a:r>
            <a:r>
              <a:rPr sz="6000" spc="-290" dirty="0"/>
              <a:t>CHURCHES</a:t>
            </a:r>
            <a:endParaRPr sz="6000"/>
          </a:p>
        </p:txBody>
      </p:sp>
      <p:sp>
        <p:nvSpPr>
          <p:cNvPr id="4" name="object 4"/>
          <p:cNvSpPr txBox="1"/>
          <p:nvPr/>
        </p:nvSpPr>
        <p:spPr>
          <a:xfrm>
            <a:off x="7265289" y="6000902"/>
            <a:ext cx="4493260" cy="552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7810" marR="5080" indent="-245745">
              <a:lnSpc>
                <a:spcPts val="2160"/>
              </a:lnSpc>
            </a:pPr>
            <a:r>
              <a:rPr sz="2000" spc="50" dirty="0">
                <a:solidFill>
                  <a:srgbClr val="FFFFFF"/>
                </a:solidFill>
                <a:latin typeface="Arial"/>
                <a:cs typeface="Arial"/>
              </a:rPr>
              <a:t>Presbyterian </a:t>
            </a:r>
            <a:r>
              <a:rPr sz="2000" spc="45" dirty="0">
                <a:solidFill>
                  <a:srgbClr val="FFFFFF"/>
                </a:solidFill>
                <a:latin typeface="Arial"/>
                <a:cs typeface="Arial"/>
              </a:rPr>
              <a:t>Assembly </a:t>
            </a:r>
            <a:r>
              <a:rPr sz="2000" spc="30" dirty="0">
                <a:solidFill>
                  <a:srgbClr val="FFFFFF"/>
                </a:solidFill>
                <a:latin typeface="Arial"/>
                <a:cs typeface="Arial"/>
              </a:rPr>
              <a:t>Brisbane</a:t>
            </a:r>
            <a:r>
              <a:rPr sz="2000" spc="-2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2016  </a:t>
            </a:r>
            <a:r>
              <a:rPr sz="2000" spc="-70" dirty="0">
                <a:solidFill>
                  <a:srgbClr val="FFFFFF"/>
                </a:solidFill>
                <a:latin typeface="Arial"/>
                <a:cs typeface="Arial"/>
              </a:rPr>
              <a:t>Tim </a:t>
            </a:r>
            <a:r>
              <a:rPr sz="2000" spc="55" dirty="0">
                <a:solidFill>
                  <a:srgbClr val="FFFFFF"/>
                </a:solidFill>
                <a:latin typeface="Arial"/>
                <a:cs typeface="Arial"/>
              </a:rPr>
              <a:t>Dyer </a:t>
            </a:r>
            <a:r>
              <a:rPr sz="2000" spc="-114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2000" spc="-2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000" spc="95" dirty="0">
                <a:solidFill>
                  <a:srgbClr val="FFFFFF"/>
                </a:solidFill>
                <a:latin typeface="Arial"/>
                <a:cs typeface="Arial"/>
              </a:rPr>
              <a:t>Johnmark</a:t>
            </a:r>
            <a:r>
              <a:rPr sz="200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FFFFFF"/>
                </a:solidFill>
                <a:latin typeface="Arial"/>
                <a:cs typeface="Arial"/>
              </a:rPr>
              <a:t>Extension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05232" rIns="0" bIns="0" rtlCol="0">
            <a:spAutoFit/>
          </a:bodyPr>
          <a:lstStyle/>
          <a:p>
            <a:pPr marL="3806825">
              <a:lnSpc>
                <a:spcPct val="100000"/>
              </a:lnSpc>
            </a:pPr>
            <a:r>
              <a:rPr spc="-265" dirty="0"/>
              <a:t>QUESTIONS </a:t>
            </a:r>
            <a:r>
              <a:rPr spc="145" dirty="0"/>
              <a:t>AND</a:t>
            </a:r>
            <a:r>
              <a:rPr spc="285" dirty="0"/>
              <a:t> </a:t>
            </a:r>
            <a:r>
              <a:rPr spc="-385" dirty="0"/>
              <a:t>RESPONSES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05232" rIns="0" bIns="0" rtlCol="0">
            <a:spAutoFit/>
          </a:bodyPr>
          <a:lstStyle/>
          <a:p>
            <a:pPr marL="6926580">
              <a:lnSpc>
                <a:spcPct val="100000"/>
              </a:lnSpc>
            </a:pPr>
            <a:r>
              <a:rPr spc="-120" dirty="0"/>
              <a:t>INTRODUCTION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2232278"/>
            <a:ext cx="10502265" cy="35166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90000"/>
              </a:lnSpc>
              <a:buChar char="•"/>
              <a:tabLst>
                <a:tab pos="241300" algn="l"/>
                <a:tab pos="2112010" algn="l"/>
                <a:tab pos="5471795" algn="l"/>
                <a:tab pos="5665470" algn="l"/>
                <a:tab pos="6679565" algn="l"/>
              </a:tabLst>
            </a:pPr>
            <a:r>
              <a:rPr sz="3200" spc="-4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3200" spc="210" dirty="0">
                <a:solidFill>
                  <a:srgbClr val="FFFFFF"/>
                </a:solidFill>
                <a:latin typeface="Arial"/>
                <a:cs typeface="Arial"/>
              </a:rPr>
              <a:t>contextual </a:t>
            </a: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shift </a:t>
            </a:r>
            <a:r>
              <a:rPr sz="3200" spc="180" dirty="0">
                <a:solidFill>
                  <a:srgbClr val="FFFFFF"/>
                </a:solidFill>
                <a:latin typeface="Arial"/>
                <a:cs typeface="Arial"/>
              </a:rPr>
              <a:t>taking </a:t>
            </a:r>
            <a:r>
              <a:rPr sz="3200" spc="300" dirty="0">
                <a:solidFill>
                  <a:srgbClr val="FFFFFF"/>
                </a:solidFill>
                <a:latin typeface="Arial"/>
                <a:cs typeface="Arial"/>
              </a:rPr>
              <a:t>place </a:t>
            </a:r>
            <a:r>
              <a:rPr sz="3200" spc="225" dirty="0">
                <a:solidFill>
                  <a:srgbClr val="FFFFFF"/>
                </a:solidFill>
                <a:latin typeface="Arial"/>
                <a:cs typeface="Arial"/>
              </a:rPr>
              <a:t>around </a:t>
            </a:r>
            <a:r>
              <a:rPr sz="3200" spc="-95" dirty="0">
                <a:solidFill>
                  <a:srgbClr val="FFFFFF"/>
                </a:solidFill>
                <a:latin typeface="Arial"/>
                <a:cs typeface="Arial"/>
              </a:rPr>
              <a:t>us </a:t>
            </a:r>
            <a:r>
              <a:rPr sz="3200" spc="-220" dirty="0">
                <a:solidFill>
                  <a:srgbClr val="FFFFFF"/>
                </a:solidFill>
                <a:latin typeface="Arial"/>
                <a:cs typeface="Arial"/>
              </a:rPr>
              <a:t>is  </a:t>
            </a:r>
            <a:r>
              <a:rPr sz="3200" spc="120" dirty="0">
                <a:solidFill>
                  <a:srgbClr val="FFFFFF"/>
                </a:solidFill>
                <a:latin typeface="Arial"/>
                <a:cs typeface="Arial"/>
              </a:rPr>
              <a:t>significant </a:t>
            </a:r>
            <a:r>
              <a:rPr sz="3200" spc="32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3200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95" dirty="0">
                <a:solidFill>
                  <a:srgbClr val="FFFFFF"/>
                </a:solidFill>
                <a:latin typeface="Arial"/>
                <a:cs typeface="Arial"/>
              </a:rPr>
              <a:t>long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45" dirty="0">
                <a:solidFill>
                  <a:srgbClr val="FFFFFF"/>
                </a:solidFill>
                <a:latin typeface="Arial"/>
                <a:cs typeface="Arial"/>
              </a:rPr>
              <a:t>term.	</a:t>
            </a:r>
            <a:r>
              <a:rPr sz="3200" spc="140" dirty="0">
                <a:solidFill>
                  <a:srgbClr val="FFFFFF"/>
                </a:solidFill>
                <a:latin typeface="Arial"/>
                <a:cs typeface="Arial"/>
              </a:rPr>
              <a:t>Churches </a:t>
            </a:r>
            <a:r>
              <a:rPr sz="3200" spc="195" dirty="0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sz="3200" spc="-2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4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32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40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55" dirty="0">
                <a:solidFill>
                  <a:srgbClr val="FFFFFF"/>
                </a:solidFill>
                <a:latin typeface="Arial"/>
                <a:cs typeface="Arial"/>
              </a:rPr>
              <a:t>different </a:t>
            </a:r>
            <a:r>
              <a:rPr sz="3200" spc="240" dirty="0">
                <a:solidFill>
                  <a:srgbClr val="FFFFFF"/>
                </a:solidFill>
                <a:latin typeface="Arial"/>
                <a:cs typeface="Arial"/>
              </a:rPr>
              <a:t>space </a:t>
            </a:r>
            <a:r>
              <a:rPr sz="3200" spc="50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3200" spc="80" dirty="0">
                <a:solidFill>
                  <a:srgbClr val="FFFFFF"/>
                </a:solidFill>
                <a:latin typeface="Arial"/>
                <a:cs typeface="Arial"/>
              </a:rPr>
              <a:t>Western </a:t>
            </a:r>
            <a:r>
              <a:rPr sz="3200" spc="160" dirty="0">
                <a:solidFill>
                  <a:srgbClr val="FFFFFF"/>
                </a:solidFill>
                <a:latin typeface="Arial"/>
                <a:cs typeface="Arial"/>
              </a:rPr>
              <a:t>culture </a:t>
            </a:r>
            <a:r>
              <a:rPr sz="3200" spc="290" dirty="0">
                <a:solidFill>
                  <a:srgbClr val="FFFFFF"/>
                </a:solidFill>
                <a:latin typeface="Arial"/>
                <a:cs typeface="Arial"/>
              </a:rPr>
              <a:t>today </a:t>
            </a:r>
            <a:r>
              <a:rPr sz="3200" spc="240" dirty="0">
                <a:solidFill>
                  <a:srgbClr val="FFFFFF"/>
                </a:solidFill>
                <a:latin typeface="Arial"/>
                <a:cs typeface="Arial"/>
              </a:rPr>
              <a:t>than </a:t>
            </a:r>
            <a:r>
              <a:rPr sz="3200" spc="195" dirty="0">
                <a:solidFill>
                  <a:srgbClr val="FFFFFF"/>
                </a:solidFill>
                <a:latin typeface="Arial"/>
                <a:cs typeface="Arial"/>
              </a:rPr>
              <a:t>they  </a:t>
            </a:r>
            <a:r>
              <a:rPr sz="3200" spc="265" dirty="0">
                <a:solidFill>
                  <a:srgbClr val="FFFFFF"/>
                </a:solidFill>
                <a:latin typeface="Arial"/>
                <a:cs typeface="Arial"/>
              </a:rPr>
              <a:t>have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95" dirty="0">
                <a:solidFill>
                  <a:srgbClr val="FFFFFF"/>
                </a:solidFill>
                <a:latin typeface="Arial"/>
                <a:cs typeface="Arial"/>
              </a:rPr>
              <a:t>been</a:t>
            </a:r>
            <a:r>
              <a:rPr sz="32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10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40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20" dirty="0">
                <a:solidFill>
                  <a:srgbClr val="FFFFFF"/>
                </a:solidFill>
                <a:latin typeface="Arial"/>
                <a:cs typeface="Arial"/>
              </a:rPr>
              <a:t>very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95" dirty="0">
                <a:solidFill>
                  <a:srgbClr val="FFFFFF"/>
                </a:solidFill>
                <a:latin typeface="Arial"/>
                <a:cs typeface="Arial"/>
              </a:rPr>
              <a:t>long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50" dirty="0">
                <a:solidFill>
                  <a:srgbClr val="FFFFFF"/>
                </a:solidFill>
                <a:latin typeface="Arial"/>
                <a:cs typeface="Arial"/>
              </a:rPr>
              <a:t>time.	</a:t>
            </a:r>
            <a:r>
              <a:rPr sz="3200" spc="175" dirty="0">
                <a:solidFill>
                  <a:srgbClr val="FFFFFF"/>
                </a:solidFill>
                <a:latin typeface="Arial"/>
                <a:cs typeface="Arial"/>
              </a:rPr>
              <a:t>Doing</a:t>
            </a:r>
            <a:r>
              <a:rPr sz="3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2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3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65" dirty="0">
                <a:solidFill>
                  <a:srgbClr val="FFFFFF"/>
                </a:solidFill>
                <a:latin typeface="Arial"/>
                <a:cs typeface="Arial"/>
              </a:rPr>
              <a:t>same </a:t>
            </a:r>
            <a:r>
              <a:rPr sz="32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80" dirty="0">
                <a:solidFill>
                  <a:srgbClr val="FFFFFF"/>
                </a:solidFill>
                <a:latin typeface="Arial"/>
                <a:cs typeface="Arial"/>
              </a:rPr>
              <a:t>things </a:t>
            </a:r>
            <a:r>
              <a:rPr sz="3200" spc="320" dirty="0">
                <a:solidFill>
                  <a:srgbClr val="FFFFFF"/>
                </a:solidFill>
                <a:latin typeface="Arial"/>
                <a:cs typeface="Arial"/>
              </a:rPr>
              <a:t>we </a:t>
            </a:r>
            <a:r>
              <a:rPr sz="3200" spc="265" dirty="0">
                <a:solidFill>
                  <a:srgbClr val="FFFFFF"/>
                </a:solidFill>
                <a:latin typeface="Arial"/>
                <a:cs typeface="Arial"/>
              </a:rPr>
              <a:t>have </a:t>
            </a:r>
            <a:r>
              <a:rPr sz="3200" spc="135" dirty="0">
                <a:solidFill>
                  <a:srgbClr val="FFFFFF"/>
                </a:solidFill>
                <a:latin typeface="Arial"/>
                <a:cs typeface="Arial"/>
              </a:rPr>
              <a:t>always </a:t>
            </a:r>
            <a:r>
              <a:rPr sz="3200" spc="300" dirty="0">
                <a:solidFill>
                  <a:srgbClr val="FFFFFF"/>
                </a:solidFill>
                <a:latin typeface="Arial"/>
                <a:cs typeface="Arial"/>
              </a:rPr>
              <a:t>done </a:t>
            </a:r>
            <a:r>
              <a:rPr sz="3200" spc="210" dirty="0">
                <a:solidFill>
                  <a:srgbClr val="FFFFFF"/>
                </a:solidFill>
                <a:latin typeface="Arial"/>
                <a:cs typeface="Arial"/>
              </a:rPr>
              <a:t>better </a:t>
            </a:r>
            <a:r>
              <a:rPr sz="3200" spc="30" dirty="0">
                <a:solidFill>
                  <a:srgbClr val="FFFFFF"/>
                </a:solidFill>
                <a:latin typeface="Arial"/>
                <a:cs typeface="Arial"/>
              </a:rPr>
              <a:t>will </a:t>
            </a:r>
            <a:r>
              <a:rPr sz="3200" spc="225" dirty="0">
                <a:solidFill>
                  <a:srgbClr val="FFFFFF"/>
                </a:solidFill>
                <a:latin typeface="Arial"/>
                <a:cs typeface="Arial"/>
              </a:rPr>
              <a:t>not </a:t>
            </a:r>
            <a:r>
              <a:rPr sz="3200" spc="140" dirty="0">
                <a:solidFill>
                  <a:srgbClr val="FFFFFF"/>
                </a:solidFill>
                <a:latin typeface="Arial"/>
                <a:cs typeface="Arial"/>
              </a:rPr>
              <a:t>work  </a:t>
            </a:r>
            <a:r>
              <a:rPr sz="3200" spc="210" dirty="0">
                <a:solidFill>
                  <a:srgbClr val="FFFFFF"/>
                </a:solidFill>
                <a:latin typeface="Arial"/>
                <a:cs typeface="Arial"/>
              </a:rPr>
              <a:t>better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45" dirty="0">
                <a:solidFill>
                  <a:srgbClr val="FFFFFF"/>
                </a:solidFill>
                <a:latin typeface="Arial"/>
                <a:cs typeface="Arial"/>
              </a:rPr>
              <a:t>in	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this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75" dirty="0">
                <a:solidFill>
                  <a:srgbClr val="FFFFFF"/>
                </a:solidFill>
                <a:latin typeface="Arial"/>
                <a:cs typeface="Arial"/>
              </a:rPr>
              <a:t>new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95" dirty="0">
                <a:solidFill>
                  <a:srgbClr val="FFFFFF"/>
                </a:solidFill>
                <a:latin typeface="Arial"/>
                <a:cs typeface="Arial"/>
              </a:rPr>
              <a:t>context.		</a:t>
            </a:r>
            <a:r>
              <a:rPr sz="3200" spc="170" dirty="0">
                <a:solidFill>
                  <a:srgbClr val="FFFFFF"/>
                </a:solidFill>
                <a:latin typeface="Arial"/>
                <a:cs typeface="Arial"/>
              </a:rPr>
              <a:t>We</a:t>
            </a:r>
            <a:r>
              <a:rPr sz="3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300" dirty="0">
                <a:solidFill>
                  <a:srgbClr val="FFFFFF"/>
                </a:solidFill>
                <a:latin typeface="Arial"/>
                <a:cs typeface="Arial"/>
              </a:rPr>
              <a:t>need</a:t>
            </a:r>
            <a:r>
              <a:rPr sz="32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55" dirty="0">
                <a:solidFill>
                  <a:srgbClr val="FFFFFF"/>
                </a:solidFill>
                <a:latin typeface="Arial"/>
                <a:cs typeface="Arial"/>
              </a:rPr>
              <a:t>different </a:t>
            </a:r>
            <a:r>
              <a:rPr sz="3200" spc="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55" dirty="0">
                <a:solidFill>
                  <a:srgbClr val="FFFFFF"/>
                </a:solidFill>
                <a:latin typeface="Arial"/>
                <a:cs typeface="Arial"/>
              </a:rPr>
              <a:t>models</a:t>
            </a:r>
            <a:r>
              <a:rPr sz="3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1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5" dirty="0">
                <a:solidFill>
                  <a:srgbClr val="FFFFFF"/>
                </a:solidFill>
                <a:latin typeface="Arial"/>
                <a:cs typeface="Arial"/>
              </a:rPr>
              <a:t>ministry</a:t>
            </a:r>
            <a:r>
              <a:rPr sz="3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33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25" dirty="0">
                <a:solidFill>
                  <a:srgbClr val="FFFFFF"/>
                </a:solidFill>
                <a:latin typeface="Arial"/>
                <a:cs typeface="Arial"/>
              </a:rPr>
              <a:t>church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95" dirty="0">
                <a:solidFill>
                  <a:srgbClr val="FFFFFF"/>
                </a:solidFill>
                <a:latin typeface="Arial"/>
                <a:cs typeface="Arial"/>
              </a:rPr>
              <a:t>health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54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325" dirty="0">
                <a:solidFill>
                  <a:srgbClr val="FFFFFF"/>
                </a:solidFill>
                <a:latin typeface="Arial"/>
                <a:cs typeface="Arial"/>
              </a:rPr>
              <a:t>engage</a:t>
            </a:r>
            <a:r>
              <a:rPr sz="3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25" dirty="0">
                <a:solidFill>
                  <a:srgbClr val="FFFFFF"/>
                </a:solidFill>
                <a:latin typeface="Arial"/>
                <a:cs typeface="Arial"/>
              </a:rPr>
              <a:t>our  </a:t>
            </a:r>
            <a:r>
              <a:rPr sz="3200" spc="160" dirty="0">
                <a:solidFill>
                  <a:srgbClr val="FFFFFF"/>
                </a:solidFill>
                <a:latin typeface="Arial"/>
                <a:cs typeface="Arial"/>
              </a:rPr>
              <a:t>culture </a:t>
            </a:r>
            <a:r>
              <a:rPr sz="3200" spc="155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3200" spc="22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3200" spc="-3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25" dirty="0">
                <a:solidFill>
                  <a:srgbClr val="FFFFFF"/>
                </a:solidFill>
                <a:latin typeface="Arial"/>
                <a:cs typeface="Arial"/>
              </a:rPr>
              <a:t>Gospel.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35376" y="913891"/>
            <a:ext cx="8796655" cy="988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1815" marR="5080" indent="-539750">
              <a:lnSpc>
                <a:spcPts val="3890"/>
              </a:lnSpc>
            </a:pPr>
            <a:r>
              <a:rPr sz="3600" spc="-85" dirty="0"/>
              <a:t>VISION </a:t>
            </a:r>
            <a:r>
              <a:rPr sz="3600" spc="-285" dirty="0"/>
              <a:t>NEEDS </a:t>
            </a:r>
            <a:r>
              <a:rPr sz="3600" spc="-170" dirty="0"/>
              <a:t>TO </a:t>
            </a:r>
            <a:r>
              <a:rPr sz="3600" spc="70" dirty="0"/>
              <a:t>MOVE </a:t>
            </a:r>
            <a:r>
              <a:rPr sz="3600" spc="-65" dirty="0"/>
              <a:t>FROM </a:t>
            </a:r>
            <a:r>
              <a:rPr sz="3600" spc="-75" dirty="0"/>
              <a:t>HEAD </a:t>
            </a:r>
            <a:r>
              <a:rPr sz="3600" spc="-170" dirty="0"/>
              <a:t>TO  </a:t>
            </a:r>
            <a:r>
              <a:rPr sz="3600" spc="-290" dirty="0"/>
              <a:t>HEART </a:t>
            </a:r>
            <a:r>
              <a:rPr sz="3600" spc="130" dirty="0"/>
              <a:t>AND </a:t>
            </a:r>
            <a:r>
              <a:rPr sz="3600" spc="-60" dirty="0"/>
              <a:t>FROM </a:t>
            </a:r>
            <a:r>
              <a:rPr sz="3600" spc="-229" dirty="0"/>
              <a:t>LEADER </a:t>
            </a:r>
            <a:r>
              <a:rPr sz="3600" spc="-170" dirty="0"/>
              <a:t>TO</a:t>
            </a:r>
            <a:r>
              <a:rPr sz="3600" spc="405" dirty="0"/>
              <a:t> </a:t>
            </a:r>
            <a:r>
              <a:rPr sz="3600" spc="-250" dirty="0"/>
              <a:t>PEOPLE</a:t>
            </a:r>
            <a:endParaRPr sz="36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4475" marR="250190" indent="-228600">
              <a:lnSpc>
                <a:spcPts val="3460"/>
              </a:lnSpc>
              <a:buChar char="•"/>
              <a:tabLst>
                <a:tab pos="244475" algn="l"/>
              </a:tabLst>
            </a:pPr>
            <a:r>
              <a:rPr spc="135" dirty="0"/>
              <a:t>Healthy</a:t>
            </a:r>
            <a:r>
              <a:rPr spc="-10" dirty="0"/>
              <a:t> </a:t>
            </a:r>
            <a:r>
              <a:rPr spc="160" dirty="0"/>
              <a:t>churches</a:t>
            </a:r>
            <a:r>
              <a:rPr spc="-10" dirty="0"/>
              <a:t> </a:t>
            </a:r>
            <a:r>
              <a:rPr spc="195" dirty="0"/>
              <a:t>are</a:t>
            </a:r>
            <a:r>
              <a:rPr spc="-5" dirty="0"/>
              <a:t> </a:t>
            </a:r>
            <a:r>
              <a:rPr spc="365" dirty="0"/>
              <a:t>made</a:t>
            </a:r>
            <a:r>
              <a:rPr dirty="0"/>
              <a:t> </a:t>
            </a:r>
            <a:r>
              <a:rPr spc="285" dirty="0"/>
              <a:t>up</a:t>
            </a:r>
            <a:r>
              <a:rPr dirty="0"/>
              <a:t> </a:t>
            </a:r>
            <a:r>
              <a:rPr spc="220" dirty="0"/>
              <a:t>of</a:t>
            </a:r>
            <a:r>
              <a:rPr dirty="0"/>
              <a:t> </a:t>
            </a:r>
            <a:r>
              <a:rPr spc="250" dirty="0"/>
              <a:t>many</a:t>
            </a:r>
            <a:r>
              <a:rPr dirty="0"/>
              <a:t> </a:t>
            </a:r>
            <a:r>
              <a:rPr spc="135" dirty="0"/>
              <a:t>passionate  </a:t>
            </a:r>
            <a:r>
              <a:rPr spc="275" dirty="0"/>
              <a:t>people </a:t>
            </a:r>
            <a:r>
              <a:rPr spc="225" dirty="0"/>
              <a:t>not </a:t>
            </a:r>
            <a:r>
              <a:rPr spc="-20" dirty="0"/>
              <a:t>just</a:t>
            </a:r>
            <a:r>
              <a:rPr spc="-570" dirty="0"/>
              <a:t> </a:t>
            </a:r>
            <a:r>
              <a:rPr spc="210" dirty="0"/>
              <a:t>one!</a:t>
            </a:r>
          </a:p>
          <a:p>
            <a:pPr marL="244475" indent="-228600">
              <a:lnSpc>
                <a:spcPct val="100000"/>
              </a:lnSpc>
              <a:spcBef>
                <a:spcPts val="560"/>
              </a:spcBef>
              <a:buChar char="•"/>
              <a:tabLst>
                <a:tab pos="244475" algn="l"/>
              </a:tabLst>
            </a:pPr>
            <a:r>
              <a:rPr spc="25" dirty="0"/>
              <a:t>Two </a:t>
            </a:r>
            <a:r>
              <a:rPr spc="225" dirty="0"/>
              <a:t>church </a:t>
            </a:r>
            <a:r>
              <a:rPr spc="229" dirty="0"/>
              <a:t>based</a:t>
            </a:r>
            <a:r>
              <a:rPr spc="-315" dirty="0"/>
              <a:t> </a:t>
            </a:r>
            <a:r>
              <a:rPr spc="120" dirty="0"/>
              <a:t>discernments</a:t>
            </a:r>
          </a:p>
          <a:p>
            <a:pPr marL="701675" lvl="1" indent="-228600">
              <a:lnSpc>
                <a:spcPct val="100000"/>
              </a:lnSpc>
              <a:spcBef>
                <a:spcPts val="150"/>
              </a:spcBef>
              <a:buChar char="•"/>
              <a:tabLst>
                <a:tab pos="702310" algn="l"/>
              </a:tabLst>
            </a:pPr>
            <a:r>
              <a:rPr sz="3000" spc="245" dirty="0">
                <a:solidFill>
                  <a:srgbClr val="FFFFFF"/>
                </a:solidFill>
                <a:latin typeface="Arial"/>
                <a:cs typeface="Arial"/>
              </a:rPr>
              <a:t>“Who</a:t>
            </a:r>
            <a:r>
              <a:rPr sz="30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204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320" dirty="0">
                <a:solidFill>
                  <a:srgbClr val="FFFFFF"/>
                </a:solidFill>
                <a:latin typeface="Arial"/>
                <a:cs typeface="Arial"/>
              </a:rPr>
              <a:t>God</a:t>
            </a:r>
            <a:r>
              <a:rPr sz="30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160" dirty="0">
                <a:solidFill>
                  <a:srgbClr val="FFFFFF"/>
                </a:solidFill>
                <a:latin typeface="Arial"/>
                <a:cs typeface="Arial"/>
              </a:rPr>
              <a:t>calling</a:t>
            </a:r>
            <a:r>
              <a:rPr sz="30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95" dirty="0">
                <a:solidFill>
                  <a:srgbClr val="FFFFFF"/>
                </a:solidFill>
                <a:latin typeface="Arial"/>
                <a:cs typeface="Arial"/>
              </a:rPr>
              <a:t>us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24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30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229" dirty="0">
                <a:solidFill>
                  <a:srgbClr val="FFFFFF"/>
                </a:solidFill>
                <a:latin typeface="Arial"/>
                <a:cs typeface="Arial"/>
              </a:rPr>
              <a:t>reach</a:t>
            </a:r>
            <a:r>
              <a:rPr sz="30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150" dirty="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sz="30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204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30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170" dirty="0">
                <a:solidFill>
                  <a:srgbClr val="FFFFFF"/>
                </a:solidFill>
                <a:latin typeface="Arial"/>
                <a:cs typeface="Arial"/>
              </a:rPr>
              <a:t>Gospel?”</a:t>
            </a:r>
            <a:endParaRPr sz="3000">
              <a:latin typeface="Arial"/>
              <a:cs typeface="Arial"/>
            </a:endParaRPr>
          </a:p>
          <a:p>
            <a:pPr marL="701675" marR="452755" lvl="1" indent="-228600">
              <a:lnSpc>
                <a:spcPts val="3240"/>
              </a:lnSpc>
              <a:spcBef>
                <a:spcPts val="540"/>
              </a:spcBef>
              <a:buChar char="•"/>
              <a:tabLst>
                <a:tab pos="702310" algn="l"/>
              </a:tabLst>
            </a:pPr>
            <a:r>
              <a:rPr sz="3000" spc="250" dirty="0">
                <a:solidFill>
                  <a:srgbClr val="FFFFFF"/>
                </a:solidFill>
                <a:latin typeface="Arial"/>
                <a:cs typeface="Arial"/>
              </a:rPr>
              <a:t>“What</a:t>
            </a:r>
            <a:r>
              <a:rPr sz="30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114" dirty="0">
                <a:solidFill>
                  <a:srgbClr val="FFFFFF"/>
                </a:solidFill>
                <a:latin typeface="Arial"/>
                <a:cs typeface="Arial"/>
              </a:rPr>
              <a:t>kind</a:t>
            </a:r>
            <a:r>
              <a:rPr sz="30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20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3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38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210" dirty="0">
                <a:solidFill>
                  <a:srgbClr val="FFFFFF"/>
                </a:solidFill>
                <a:latin typeface="Arial"/>
                <a:cs typeface="Arial"/>
              </a:rPr>
              <a:t>church</a:t>
            </a:r>
            <a:r>
              <a:rPr sz="30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204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3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320" dirty="0">
                <a:solidFill>
                  <a:srgbClr val="FFFFFF"/>
                </a:solidFill>
                <a:latin typeface="Arial"/>
                <a:cs typeface="Arial"/>
              </a:rPr>
              <a:t>God</a:t>
            </a:r>
            <a:r>
              <a:rPr sz="30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80" dirty="0">
                <a:solidFill>
                  <a:srgbClr val="FFFFFF"/>
                </a:solidFill>
                <a:latin typeface="Arial"/>
                <a:cs typeface="Arial"/>
              </a:rPr>
              <a:t>asking</a:t>
            </a:r>
            <a:r>
              <a:rPr sz="30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95" dirty="0">
                <a:solidFill>
                  <a:srgbClr val="FFFFFF"/>
                </a:solidFill>
                <a:latin typeface="Arial"/>
                <a:cs typeface="Arial"/>
              </a:rPr>
              <a:t>us</a:t>
            </a:r>
            <a:r>
              <a:rPr sz="3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24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30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330" dirty="0">
                <a:solidFill>
                  <a:srgbClr val="FFFFFF"/>
                </a:solidFill>
                <a:latin typeface="Arial"/>
                <a:cs typeface="Arial"/>
              </a:rPr>
              <a:t>become  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sz="3000" spc="-175" dirty="0">
                <a:solidFill>
                  <a:srgbClr val="FFFFFF"/>
                </a:solidFill>
                <a:latin typeface="Arial"/>
                <a:cs typeface="Arial"/>
              </a:rPr>
              <a:t>His </a:t>
            </a:r>
            <a:r>
              <a:rPr sz="3000" spc="254" dirty="0">
                <a:solidFill>
                  <a:srgbClr val="FFFFFF"/>
                </a:solidFill>
                <a:latin typeface="Arial"/>
                <a:cs typeface="Arial"/>
              </a:rPr>
              <a:t>people </a:t>
            </a:r>
            <a:r>
              <a:rPr sz="3000" spc="4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3000" spc="-15" dirty="0">
                <a:solidFill>
                  <a:srgbClr val="FFFFFF"/>
                </a:solidFill>
                <a:latin typeface="Arial"/>
                <a:cs typeface="Arial"/>
              </a:rPr>
              <a:t>this</a:t>
            </a:r>
            <a:r>
              <a:rPr sz="3000" spc="-25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175" dirty="0">
                <a:solidFill>
                  <a:srgbClr val="FFFFFF"/>
                </a:solidFill>
                <a:latin typeface="Arial"/>
                <a:cs typeface="Arial"/>
              </a:rPr>
              <a:t>locality?”</a:t>
            </a:r>
            <a:endParaRPr sz="3000">
              <a:latin typeface="Arial"/>
              <a:cs typeface="Arial"/>
            </a:endParaRPr>
          </a:p>
          <a:p>
            <a:pPr marL="244475" marR="5080" indent="-228600">
              <a:lnSpc>
                <a:spcPts val="3460"/>
              </a:lnSpc>
              <a:spcBef>
                <a:spcPts val="1000"/>
              </a:spcBef>
              <a:buChar char="•"/>
              <a:tabLst>
                <a:tab pos="244475" algn="l"/>
              </a:tabLst>
            </a:pPr>
            <a:r>
              <a:rPr spc="90" dirty="0"/>
              <a:t>Being</a:t>
            </a:r>
            <a:r>
              <a:rPr spc="-10" dirty="0"/>
              <a:t> </a:t>
            </a:r>
            <a:r>
              <a:rPr spc="254" dirty="0"/>
              <a:t>able</a:t>
            </a:r>
            <a:r>
              <a:rPr dirty="0"/>
              <a:t> </a:t>
            </a:r>
            <a:r>
              <a:rPr spc="245" dirty="0"/>
              <a:t>to</a:t>
            </a:r>
            <a:r>
              <a:rPr spc="15" dirty="0"/>
              <a:t> </a:t>
            </a:r>
            <a:r>
              <a:rPr spc="125" dirty="0"/>
              <a:t>answer</a:t>
            </a:r>
            <a:r>
              <a:rPr spc="-20" dirty="0"/>
              <a:t> </a:t>
            </a:r>
            <a:r>
              <a:rPr spc="-15" dirty="0"/>
              <a:t>this </a:t>
            </a:r>
            <a:r>
              <a:rPr spc="155" dirty="0"/>
              <a:t>with</a:t>
            </a:r>
            <a:r>
              <a:rPr dirty="0"/>
              <a:t> </a:t>
            </a:r>
            <a:r>
              <a:rPr spc="130" dirty="0"/>
              <a:t>clarity</a:t>
            </a:r>
            <a:r>
              <a:rPr dirty="0"/>
              <a:t> </a:t>
            </a:r>
            <a:r>
              <a:rPr spc="-220" dirty="0"/>
              <a:t>is</a:t>
            </a:r>
            <a:r>
              <a:rPr spc="-5" dirty="0"/>
              <a:t> </a:t>
            </a:r>
            <a:r>
              <a:rPr spc="265" dirty="0"/>
              <a:t>one</a:t>
            </a:r>
            <a:r>
              <a:rPr dirty="0"/>
              <a:t> </a:t>
            </a:r>
            <a:r>
              <a:rPr spc="215" dirty="0"/>
              <a:t>of</a:t>
            </a:r>
            <a:r>
              <a:rPr dirty="0"/>
              <a:t> </a:t>
            </a:r>
            <a:r>
              <a:rPr spc="215" dirty="0"/>
              <a:t>the</a:t>
            </a:r>
            <a:r>
              <a:rPr dirty="0"/>
              <a:t> </a:t>
            </a:r>
            <a:r>
              <a:rPr spc="140" dirty="0"/>
              <a:t>key  </a:t>
            </a:r>
            <a:r>
              <a:rPr spc="30" dirty="0"/>
              <a:t>responsibilities </a:t>
            </a:r>
            <a:r>
              <a:rPr spc="215" dirty="0"/>
              <a:t>of </a:t>
            </a:r>
            <a:r>
              <a:rPr spc="225" dirty="0"/>
              <a:t>church</a:t>
            </a:r>
            <a:r>
              <a:rPr spc="-295" dirty="0"/>
              <a:t> </a:t>
            </a:r>
            <a:r>
              <a:rPr spc="260" dirty="0"/>
              <a:t>governance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05232" rIns="0" bIns="0" rtlCol="0">
            <a:spAutoFit/>
          </a:bodyPr>
          <a:lstStyle/>
          <a:p>
            <a:pPr marL="4285615">
              <a:lnSpc>
                <a:spcPct val="100000"/>
              </a:lnSpc>
            </a:pPr>
            <a:r>
              <a:rPr spc="-145" dirty="0"/>
              <a:t>MISSION </a:t>
            </a:r>
            <a:r>
              <a:rPr spc="-75" dirty="0"/>
              <a:t>IN </a:t>
            </a:r>
            <a:r>
              <a:rPr spc="-204" dirty="0"/>
              <a:t>EVERYDAY</a:t>
            </a:r>
            <a:r>
              <a:rPr spc="160" dirty="0"/>
              <a:t> </a:t>
            </a:r>
            <a:r>
              <a:rPr spc="-405" dirty="0"/>
              <a:t>LIFE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2238375"/>
            <a:ext cx="10489565" cy="3891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ts val="3460"/>
              </a:lnSpc>
              <a:buChar char="•"/>
              <a:tabLst>
                <a:tab pos="241300" algn="l"/>
              </a:tabLst>
            </a:pP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Mission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30" dirty="0">
                <a:solidFill>
                  <a:srgbClr val="FFFFFF"/>
                </a:solidFill>
                <a:latin typeface="Arial"/>
                <a:cs typeface="Arial"/>
              </a:rPr>
              <a:t>will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80" dirty="0">
                <a:solidFill>
                  <a:srgbClr val="FFFFFF"/>
                </a:solidFill>
                <a:latin typeface="Arial"/>
                <a:cs typeface="Arial"/>
              </a:rPr>
              <a:t>move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85" dirty="0">
                <a:solidFill>
                  <a:srgbClr val="FFFFFF"/>
                </a:solidFill>
                <a:latin typeface="Arial"/>
                <a:cs typeface="Arial"/>
              </a:rPr>
              <a:t>beyond</a:t>
            </a:r>
            <a:r>
              <a:rPr sz="3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25" dirty="0">
                <a:solidFill>
                  <a:srgbClr val="FFFFFF"/>
                </a:solidFill>
                <a:latin typeface="Arial"/>
                <a:cs typeface="Arial"/>
              </a:rPr>
              <a:t>church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55" dirty="0">
                <a:solidFill>
                  <a:srgbClr val="FFFFFF"/>
                </a:solidFill>
                <a:latin typeface="Arial"/>
                <a:cs typeface="Arial"/>
              </a:rPr>
              <a:t>programs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32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50" dirty="0">
                <a:solidFill>
                  <a:srgbClr val="FFFFFF"/>
                </a:solidFill>
                <a:latin typeface="Arial"/>
                <a:cs typeface="Arial"/>
              </a:rPr>
              <a:t>into  </a:t>
            </a:r>
            <a:r>
              <a:rPr sz="3200" spc="215" dirty="0">
                <a:solidFill>
                  <a:srgbClr val="FFFFFF"/>
                </a:solidFill>
                <a:latin typeface="Arial"/>
                <a:cs typeface="Arial"/>
              </a:rPr>
              <a:t>everyday </a:t>
            </a:r>
            <a:r>
              <a:rPr sz="3200" spc="65" dirty="0">
                <a:solidFill>
                  <a:srgbClr val="FFFFFF"/>
                </a:solidFill>
                <a:latin typeface="Arial"/>
                <a:cs typeface="Arial"/>
              </a:rPr>
              <a:t>life </a:t>
            </a:r>
            <a:r>
              <a:rPr sz="3200" spc="32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3200" spc="-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65" dirty="0">
                <a:solidFill>
                  <a:srgbClr val="FFFFFF"/>
                </a:solidFill>
                <a:latin typeface="Arial"/>
                <a:cs typeface="Arial"/>
              </a:rPr>
              <a:t>encounters</a:t>
            </a:r>
            <a:endParaRPr sz="3200">
              <a:latin typeface="Arial"/>
              <a:cs typeface="Arial"/>
            </a:endParaRPr>
          </a:p>
          <a:p>
            <a:pPr marL="241300" indent="-228600">
              <a:lnSpc>
                <a:spcPts val="3650"/>
              </a:lnSpc>
              <a:spcBef>
                <a:spcPts val="560"/>
              </a:spcBef>
              <a:buChar char="•"/>
              <a:tabLst>
                <a:tab pos="241300" algn="l"/>
              </a:tabLst>
            </a:pPr>
            <a:r>
              <a:rPr sz="3200" spc="55" dirty="0">
                <a:solidFill>
                  <a:srgbClr val="FFFFFF"/>
                </a:solidFill>
                <a:latin typeface="Arial"/>
                <a:cs typeface="Arial"/>
              </a:rPr>
              <a:t>Personal</a:t>
            </a:r>
            <a:r>
              <a:rPr sz="32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60" dirty="0">
                <a:solidFill>
                  <a:srgbClr val="FFFFFF"/>
                </a:solidFill>
                <a:latin typeface="Arial"/>
                <a:cs typeface="Arial"/>
              </a:rPr>
              <a:t>evangelism</a:t>
            </a:r>
            <a:r>
              <a:rPr sz="32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215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320" dirty="0">
                <a:solidFill>
                  <a:srgbClr val="FFFFFF"/>
                </a:solidFill>
                <a:latin typeface="Arial"/>
                <a:cs typeface="Arial"/>
              </a:rPr>
              <a:t>back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15" dirty="0">
                <a:solidFill>
                  <a:srgbClr val="FFFFFF"/>
                </a:solidFill>
                <a:latin typeface="Arial"/>
                <a:cs typeface="Arial"/>
              </a:rPr>
              <a:t>(but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30" dirty="0">
                <a:solidFill>
                  <a:srgbClr val="FFFFFF"/>
                </a:solidFill>
                <a:latin typeface="Arial"/>
                <a:cs typeface="Arial"/>
              </a:rPr>
              <a:t>our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00" dirty="0">
                <a:solidFill>
                  <a:srgbClr val="FFFFFF"/>
                </a:solidFill>
                <a:latin typeface="Arial"/>
                <a:cs typeface="Arial"/>
              </a:rPr>
              <a:t>starting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point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220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endParaRPr sz="3200">
              <a:latin typeface="Arial"/>
              <a:cs typeface="Arial"/>
            </a:endParaRPr>
          </a:p>
          <a:p>
            <a:pPr marL="241300">
              <a:lnSpc>
                <a:spcPts val="3650"/>
              </a:lnSpc>
              <a:tabLst>
                <a:tab pos="3320415" algn="l"/>
              </a:tabLst>
            </a:pPr>
            <a:r>
              <a:rPr sz="3200" spc="120" dirty="0">
                <a:solidFill>
                  <a:srgbClr val="FFFFFF"/>
                </a:solidFill>
                <a:latin typeface="Arial"/>
                <a:cs typeface="Arial"/>
              </a:rPr>
              <a:t>very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35" dirty="0">
                <a:solidFill>
                  <a:srgbClr val="FFFFFF"/>
                </a:solidFill>
                <a:latin typeface="Arial"/>
                <a:cs typeface="Arial"/>
              </a:rPr>
              <a:t>different).	</a:t>
            </a:r>
            <a:r>
              <a:rPr sz="3200" spc="45" dirty="0">
                <a:solidFill>
                  <a:srgbClr val="FFFFFF"/>
                </a:solidFill>
                <a:latin typeface="Arial"/>
                <a:cs typeface="Arial"/>
              </a:rPr>
              <a:t>Sharing, </a:t>
            </a:r>
            <a:r>
              <a:rPr sz="3200" spc="185" dirty="0">
                <a:solidFill>
                  <a:srgbClr val="FFFFFF"/>
                </a:solidFill>
                <a:latin typeface="Arial"/>
                <a:cs typeface="Arial"/>
              </a:rPr>
              <a:t>apologetics,</a:t>
            </a:r>
            <a:r>
              <a:rPr sz="32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35" dirty="0">
                <a:solidFill>
                  <a:srgbClr val="FFFFFF"/>
                </a:solidFill>
                <a:latin typeface="Arial"/>
                <a:cs typeface="Arial"/>
              </a:rPr>
              <a:t>education.</a:t>
            </a:r>
            <a:endParaRPr sz="3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20"/>
              </a:spcBef>
              <a:buChar char="•"/>
              <a:tabLst>
                <a:tab pos="241300" algn="l"/>
              </a:tabLst>
            </a:pPr>
            <a:r>
              <a:rPr sz="3200" spc="95" dirty="0">
                <a:solidFill>
                  <a:srgbClr val="FFFFFF"/>
                </a:solidFill>
                <a:latin typeface="Arial"/>
                <a:cs typeface="Arial"/>
              </a:rPr>
              <a:t>Everyone, </a:t>
            </a:r>
            <a:r>
              <a:rPr sz="3200" spc="190" dirty="0">
                <a:solidFill>
                  <a:srgbClr val="FFFFFF"/>
                </a:solidFill>
                <a:latin typeface="Arial"/>
                <a:cs typeface="Arial"/>
              </a:rPr>
              <a:t>everyday,</a:t>
            </a:r>
            <a:r>
              <a:rPr sz="3200" spc="-2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70" dirty="0">
                <a:solidFill>
                  <a:srgbClr val="FFFFFF"/>
                </a:solidFill>
                <a:latin typeface="Arial"/>
                <a:cs typeface="Arial"/>
              </a:rPr>
              <a:t>everywhere!</a:t>
            </a:r>
            <a:endParaRPr sz="3200">
              <a:latin typeface="Arial"/>
              <a:cs typeface="Arial"/>
            </a:endParaRPr>
          </a:p>
          <a:p>
            <a:pPr marL="241300" marR="335915" indent="-228600">
              <a:lnSpc>
                <a:spcPct val="90000"/>
              </a:lnSpc>
              <a:spcBef>
                <a:spcPts val="994"/>
              </a:spcBef>
              <a:buChar char="•"/>
              <a:tabLst>
                <a:tab pos="241300" algn="l"/>
              </a:tabLst>
            </a:pPr>
            <a:r>
              <a:rPr sz="3200" spc="195" dirty="0">
                <a:solidFill>
                  <a:srgbClr val="FFFFFF"/>
                </a:solidFill>
                <a:latin typeface="Arial"/>
                <a:cs typeface="Arial"/>
              </a:rPr>
              <a:t>Gathering </a:t>
            </a:r>
            <a:r>
              <a:rPr sz="3200" spc="110" dirty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sz="3200" spc="125" dirty="0">
                <a:solidFill>
                  <a:srgbClr val="FFFFFF"/>
                </a:solidFill>
                <a:latin typeface="Arial"/>
                <a:cs typeface="Arial"/>
              </a:rPr>
              <a:t>Sunday </a:t>
            </a:r>
            <a:r>
              <a:rPr sz="3200" spc="100" dirty="0">
                <a:solidFill>
                  <a:srgbClr val="FFFFFF"/>
                </a:solidFill>
                <a:latin typeface="Arial"/>
                <a:cs typeface="Arial"/>
              </a:rPr>
              <a:t>worship </a:t>
            </a:r>
            <a:r>
              <a:rPr sz="3200" spc="-215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3200" spc="220" dirty="0">
                <a:solidFill>
                  <a:srgbClr val="FFFFFF"/>
                </a:solidFill>
                <a:latin typeface="Arial"/>
                <a:cs typeface="Arial"/>
              </a:rPr>
              <a:t>‘recharging </a:t>
            </a:r>
            <a:r>
              <a:rPr sz="3200" spc="225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mobile’,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70" dirty="0">
                <a:solidFill>
                  <a:srgbClr val="FFFFFF"/>
                </a:solidFill>
                <a:latin typeface="Arial"/>
                <a:cs typeface="Arial"/>
              </a:rPr>
              <a:t>‘realigning</a:t>
            </a:r>
            <a:r>
              <a:rPr sz="3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45" dirty="0">
                <a:solidFill>
                  <a:srgbClr val="FFFFFF"/>
                </a:solidFill>
                <a:latin typeface="Arial"/>
                <a:cs typeface="Arial"/>
              </a:rPr>
              <a:t>values’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32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75" dirty="0">
                <a:solidFill>
                  <a:srgbClr val="FFFFFF"/>
                </a:solidFill>
                <a:latin typeface="Arial"/>
                <a:cs typeface="Arial"/>
              </a:rPr>
              <a:t>‘learning</a:t>
            </a:r>
            <a:r>
              <a:rPr sz="3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54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55" dirty="0">
                <a:solidFill>
                  <a:srgbClr val="FFFFFF"/>
                </a:solidFill>
                <a:latin typeface="Arial"/>
                <a:cs typeface="Arial"/>
              </a:rPr>
              <a:t>speak  </a:t>
            </a:r>
            <a:r>
              <a:rPr sz="3200" spc="33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3200" spc="85" dirty="0">
                <a:solidFill>
                  <a:srgbClr val="FFFFFF"/>
                </a:solidFill>
                <a:latin typeface="Arial"/>
                <a:cs typeface="Arial"/>
              </a:rPr>
              <a:t>share </a:t>
            </a:r>
            <a:r>
              <a:rPr sz="3200" spc="22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3200" spc="-5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65" dirty="0">
                <a:solidFill>
                  <a:srgbClr val="FFFFFF"/>
                </a:solidFill>
                <a:latin typeface="Arial"/>
                <a:cs typeface="Arial"/>
              </a:rPr>
              <a:t>Gospel’.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05232" rIns="0" bIns="0" rtlCol="0">
            <a:spAutoFit/>
          </a:bodyPr>
          <a:lstStyle/>
          <a:p>
            <a:pPr marL="310515">
              <a:lnSpc>
                <a:spcPct val="100000"/>
              </a:lnSpc>
            </a:pPr>
            <a:r>
              <a:rPr spc="-135" dirty="0"/>
              <a:t>WHY </a:t>
            </a:r>
            <a:r>
              <a:rPr spc="-280" dirty="0"/>
              <a:t>PEOPLE </a:t>
            </a:r>
            <a:r>
              <a:rPr spc="-229" dirty="0"/>
              <a:t>WILL </a:t>
            </a:r>
            <a:r>
              <a:rPr spc="-484" dirty="0"/>
              <a:t>STILL  </a:t>
            </a:r>
            <a:r>
              <a:rPr spc="130" dirty="0"/>
              <a:t>COME </a:t>
            </a:r>
            <a:r>
              <a:rPr spc="-195" dirty="0"/>
              <a:t>TO</a:t>
            </a:r>
            <a:r>
              <a:rPr spc="380" dirty="0"/>
              <a:t> </a:t>
            </a:r>
            <a:r>
              <a:rPr spc="-60" dirty="0"/>
              <a:t>CHURCH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2229230"/>
            <a:ext cx="10626725" cy="3774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440055" indent="-228600">
              <a:lnSpc>
                <a:spcPts val="3070"/>
              </a:lnSpc>
              <a:buChar char="•"/>
              <a:tabLst>
                <a:tab pos="241300" algn="l"/>
              </a:tabLst>
            </a:pPr>
            <a:r>
              <a:rPr sz="3200" spc="75" dirty="0">
                <a:solidFill>
                  <a:srgbClr val="FFFFFF"/>
                </a:solidFill>
                <a:latin typeface="Arial"/>
                <a:cs typeface="Arial"/>
              </a:rPr>
              <a:t>While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355" dirty="0">
                <a:solidFill>
                  <a:srgbClr val="FFFFFF"/>
                </a:solidFill>
                <a:latin typeface="Arial"/>
                <a:cs typeface="Arial"/>
              </a:rPr>
              <a:t>good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60" dirty="0">
                <a:solidFill>
                  <a:srgbClr val="FFFFFF"/>
                </a:solidFill>
                <a:latin typeface="Arial"/>
                <a:cs typeface="Arial"/>
              </a:rPr>
              <a:t>content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30" dirty="0">
                <a:solidFill>
                  <a:srgbClr val="FFFFFF"/>
                </a:solidFill>
                <a:latin typeface="Arial"/>
                <a:cs typeface="Arial"/>
              </a:rPr>
              <a:t>will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35" dirty="0">
                <a:solidFill>
                  <a:srgbClr val="FFFFFF"/>
                </a:solidFill>
                <a:latin typeface="Arial"/>
                <a:cs typeface="Arial"/>
              </a:rPr>
              <a:t>always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350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80" dirty="0">
                <a:solidFill>
                  <a:srgbClr val="FFFFFF"/>
                </a:solidFill>
                <a:latin typeface="Arial"/>
                <a:cs typeface="Arial"/>
              </a:rPr>
              <a:t>important,</a:t>
            </a:r>
            <a:r>
              <a:rPr sz="32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60" dirty="0">
                <a:solidFill>
                  <a:srgbClr val="FFFFFF"/>
                </a:solidFill>
                <a:latin typeface="Arial"/>
                <a:cs typeface="Arial"/>
              </a:rPr>
              <a:t>it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30" dirty="0">
                <a:solidFill>
                  <a:srgbClr val="FFFFFF"/>
                </a:solidFill>
                <a:latin typeface="Arial"/>
                <a:cs typeface="Arial"/>
              </a:rPr>
              <a:t>will  </a:t>
            </a:r>
            <a:r>
              <a:rPr sz="3200" spc="225" dirty="0">
                <a:solidFill>
                  <a:srgbClr val="FFFFFF"/>
                </a:solidFill>
                <a:latin typeface="Arial"/>
                <a:cs typeface="Arial"/>
              </a:rPr>
              <a:t>not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350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90" dirty="0">
                <a:solidFill>
                  <a:srgbClr val="FFFFFF"/>
                </a:solidFill>
                <a:latin typeface="Arial"/>
                <a:cs typeface="Arial"/>
              </a:rPr>
              <a:t>exclusive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54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25" dirty="0">
                <a:solidFill>
                  <a:srgbClr val="FFFFFF"/>
                </a:solidFill>
                <a:latin typeface="Arial"/>
                <a:cs typeface="Arial"/>
              </a:rPr>
              <a:t>church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4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2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35" dirty="0">
                <a:solidFill>
                  <a:srgbClr val="FFFFFF"/>
                </a:solidFill>
                <a:latin typeface="Arial"/>
                <a:cs typeface="Arial"/>
              </a:rPr>
              <a:t>future</a:t>
            </a:r>
            <a:endParaRPr sz="3200">
              <a:latin typeface="Arial"/>
              <a:cs typeface="Arial"/>
            </a:endParaRPr>
          </a:p>
          <a:p>
            <a:pPr marL="241300" marR="312420" indent="-228600">
              <a:lnSpc>
                <a:spcPct val="80000"/>
              </a:lnSpc>
              <a:spcBef>
                <a:spcPts val="1019"/>
              </a:spcBef>
              <a:buChar char="•"/>
              <a:tabLst>
                <a:tab pos="241300" algn="l"/>
              </a:tabLst>
            </a:pPr>
            <a:r>
              <a:rPr sz="3200" spc="25" dirty="0">
                <a:solidFill>
                  <a:srgbClr val="FFFFFF"/>
                </a:solidFill>
                <a:latin typeface="Arial"/>
                <a:cs typeface="Arial"/>
              </a:rPr>
              <a:t>Christians </a:t>
            </a:r>
            <a:r>
              <a:rPr sz="3200" spc="30" dirty="0">
                <a:solidFill>
                  <a:srgbClr val="FFFFFF"/>
                </a:solidFill>
                <a:latin typeface="Arial"/>
                <a:cs typeface="Arial"/>
              </a:rPr>
              <a:t>will </a:t>
            </a:r>
            <a:r>
              <a:rPr sz="3200" spc="275" dirty="0">
                <a:solidFill>
                  <a:srgbClr val="FFFFFF"/>
                </a:solidFill>
                <a:latin typeface="Arial"/>
                <a:cs typeface="Arial"/>
              </a:rPr>
              <a:t>want </a:t>
            </a:r>
            <a:r>
              <a:rPr sz="3200" spc="254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3200" spc="350" dirty="0">
                <a:solidFill>
                  <a:srgbClr val="FFFFFF"/>
                </a:solidFill>
                <a:latin typeface="Arial"/>
                <a:cs typeface="Arial"/>
              </a:rPr>
              <a:t>be </a:t>
            </a:r>
            <a:r>
              <a:rPr sz="3200" spc="220" dirty="0">
                <a:solidFill>
                  <a:srgbClr val="FFFFFF"/>
                </a:solidFill>
                <a:latin typeface="Arial"/>
                <a:cs typeface="Arial"/>
              </a:rPr>
              <a:t>together </a:t>
            </a:r>
            <a:r>
              <a:rPr sz="3200" spc="155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3200" spc="175" dirty="0">
                <a:solidFill>
                  <a:srgbClr val="FFFFFF"/>
                </a:solidFill>
                <a:latin typeface="Arial"/>
                <a:cs typeface="Arial"/>
              </a:rPr>
              <a:t>other  </a:t>
            </a:r>
            <a:r>
              <a:rPr sz="3200" spc="155" dirty="0">
                <a:solidFill>
                  <a:srgbClr val="FFFFFF"/>
                </a:solidFill>
                <a:latin typeface="Arial"/>
                <a:cs typeface="Arial"/>
              </a:rPr>
              <a:t>likeminded,</a:t>
            </a:r>
            <a:r>
              <a:rPr sz="3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45" dirty="0">
                <a:solidFill>
                  <a:srgbClr val="FFFFFF"/>
                </a:solidFill>
                <a:latin typeface="Arial"/>
                <a:cs typeface="Arial"/>
              </a:rPr>
              <a:t>deeply</a:t>
            </a:r>
            <a:r>
              <a:rPr sz="32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75" dirty="0">
                <a:solidFill>
                  <a:srgbClr val="FFFFFF"/>
                </a:solidFill>
                <a:latin typeface="Arial"/>
                <a:cs typeface="Arial"/>
              </a:rPr>
              <a:t>committed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70" dirty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5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pray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55" dirty="0">
                <a:solidFill>
                  <a:srgbClr val="FFFFFF"/>
                </a:solidFill>
                <a:latin typeface="Arial"/>
                <a:cs typeface="Arial"/>
              </a:rPr>
              <a:t>with  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them, </a:t>
            </a:r>
            <a:r>
              <a:rPr sz="3200" spc="125" dirty="0">
                <a:solidFill>
                  <a:srgbClr val="FFFFFF"/>
                </a:solidFill>
                <a:latin typeface="Arial"/>
                <a:cs typeface="Arial"/>
              </a:rPr>
              <a:t>talk </a:t>
            </a:r>
            <a:r>
              <a:rPr sz="3200" spc="160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3200" spc="250" dirty="0">
                <a:solidFill>
                  <a:srgbClr val="FFFFFF"/>
                </a:solidFill>
                <a:latin typeface="Arial"/>
                <a:cs typeface="Arial"/>
              </a:rPr>
              <a:t>them </a:t>
            </a:r>
            <a:r>
              <a:rPr sz="3200" spc="32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3200" spc="95" dirty="0">
                <a:solidFill>
                  <a:srgbClr val="FFFFFF"/>
                </a:solidFill>
                <a:latin typeface="Arial"/>
                <a:cs typeface="Arial"/>
              </a:rPr>
              <a:t>worship </a:t>
            </a:r>
            <a:r>
              <a:rPr sz="3200" spc="155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3200" spc="250" dirty="0">
                <a:solidFill>
                  <a:srgbClr val="FFFFFF"/>
                </a:solidFill>
                <a:latin typeface="Arial"/>
                <a:cs typeface="Arial"/>
              </a:rPr>
              <a:t>them  </a:t>
            </a:r>
            <a:r>
              <a:rPr sz="3200" spc="145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3200" i="1" spc="145" dirty="0">
                <a:solidFill>
                  <a:srgbClr val="FFFFFF"/>
                </a:solidFill>
                <a:latin typeface="Arial"/>
                <a:cs typeface="Arial"/>
              </a:rPr>
              <a:t>koinonia</a:t>
            </a:r>
            <a:r>
              <a:rPr sz="3200" spc="145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3200">
              <a:latin typeface="Arial"/>
              <a:cs typeface="Arial"/>
            </a:endParaRPr>
          </a:p>
          <a:p>
            <a:pPr marL="241300" marR="5080" indent="-228600">
              <a:lnSpc>
                <a:spcPct val="80000"/>
              </a:lnSpc>
              <a:spcBef>
                <a:spcPts val="1005"/>
              </a:spcBef>
              <a:buChar char="•"/>
              <a:tabLst>
                <a:tab pos="241300" algn="l"/>
              </a:tabLst>
            </a:pPr>
            <a:r>
              <a:rPr sz="3200" spc="145" dirty="0">
                <a:solidFill>
                  <a:srgbClr val="FFFFFF"/>
                </a:solidFill>
                <a:latin typeface="Arial"/>
                <a:cs typeface="Arial"/>
              </a:rPr>
              <a:t>Alongside </a:t>
            </a:r>
            <a:r>
              <a:rPr sz="3200" spc="21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3200" spc="210" dirty="0">
                <a:solidFill>
                  <a:srgbClr val="FFFFFF"/>
                </a:solidFill>
                <a:latin typeface="Arial"/>
                <a:cs typeface="Arial"/>
              </a:rPr>
              <a:t>theological </a:t>
            </a:r>
            <a:r>
              <a:rPr sz="3200" spc="114" dirty="0">
                <a:solidFill>
                  <a:srgbClr val="FFFFFF"/>
                </a:solidFill>
                <a:latin typeface="Arial"/>
                <a:cs typeface="Arial"/>
              </a:rPr>
              <a:t>training, 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ministers </a:t>
            </a:r>
            <a:r>
              <a:rPr sz="3200" spc="30" dirty="0">
                <a:solidFill>
                  <a:srgbClr val="FFFFFF"/>
                </a:solidFill>
                <a:latin typeface="Arial"/>
                <a:cs typeface="Arial"/>
              </a:rPr>
              <a:t>will </a:t>
            </a:r>
            <a:r>
              <a:rPr sz="3200" spc="300" dirty="0">
                <a:solidFill>
                  <a:srgbClr val="FFFFFF"/>
                </a:solidFill>
                <a:latin typeface="Arial"/>
                <a:cs typeface="Arial"/>
              </a:rPr>
              <a:t>need  </a:t>
            </a:r>
            <a:r>
              <a:rPr sz="3200" spc="254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35" dirty="0">
                <a:solidFill>
                  <a:srgbClr val="FFFFFF"/>
                </a:solidFill>
                <a:latin typeface="Arial"/>
                <a:cs typeface="Arial"/>
              </a:rPr>
              <a:t>learn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2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160" dirty="0">
                <a:solidFill>
                  <a:srgbClr val="FFFFFF"/>
                </a:solidFill>
                <a:latin typeface="Arial"/>
                <a:cs typeface="Arial"/>
              </a:rPr>
              <a:t>skills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1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65" dirty="0">
                <a:solidFill>
                  <a:srgbClr val="FFFFFF"/>
                </a:solidFill>
                <a:latin typeface="Arial"/>
                <a:cs typeface="Arial"/>
              </a:rPr>
              <a:t>facilitating</a:t>
            </a: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20" dirty="0">
                <a:solidFill>
                  <a:srgbClr val="FFFFFF"/>
                </a:solidFill>
                <a:latin typeface="Arial"/>
                <a:cs typeface="Arial"/>
              </a:rPr>
              <a:t>authentic</a:t>
            </a: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70" dirty="0">
                <a:solidFill>
                  <a:srgbClr val="FFFFFF"/>
                </a:solidFill>
                <a:latin typeface="Arial"/>
                <a:cs typeface="Arial"/>
              </a:rPr>
              <a:t>relationships  </a:t>
            </a:r>
            <a:r>
              <a:rPr sz="3200" spc="290" dirty="0">
                <a:solidFill>
                  <a:srgbClr val="FFFFFF"/>
                </a:solidFill>
                <a:latin typeface="Arial"/>
                <a:cs typeface="Arial"/>
              </a:rPr>
              <a:t>between</a:t>
            </a:r>
            <a:r>
              <a:rPr sz="32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75" dirty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05232" rIns="0" bIns="0" rtlCol="0">
            <a:spAutoFit/>
          </a:bodyPr>
          <a:lstStyle/>
          <a:p>
            <a:pPr marL="3447415">
              <a:lnSpc>
                <a:spcPct val="100000"/>
              </a:lnSpc>
            </a:pPr>
            <a:r>
              <a:rPr spc="75" dirty="0"/>
              <a:t>GROWING </a:t>
            </a:r>
            <a:r>
              <a:rPr spc="-229" dirty="0"/>
              <a:t>MATURE</a:t>
            </a:r>
            <a:r>
              <a:rPr spc="-95" dirty="0"/>
              <a:t> </a:t>
            </a:r>
            <a:r>
              <a:rPr spc="-290" dirty="0"/>
              <a:t>DISCIPLES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2238375"/>
            <a:ext cx="9077325" cy="3913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ts val="3460"/>
              </a:lnSpc>
              <a:buChar char="•"/>
              <a:tabLst>
                <a:tab pos="241300" algn="l"/>
              </a:tabLst>
            </a:pPr>
            <a:r>
              <a:rPr sz="3200" spc="135" dirty="0">
                <a:solidFill>
                  <a:srgbClr val="FFFFFF"/>
                </a:solidFill>
                <a:latin typeface="Arial"/>
                <a:cs typeface="Arial"/>
              </a:rPr>
              <a:t>Healthy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60" dirty="0">
                <a:solidFill>
                  <a:srgbClr val="FFFFFF"/>
                </a:solidFill>
                <a:latin typeface="Arial"/>
                <a:cs typeface="Arial"/>
              </a:rPr>
              <a:t>churches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95" dirty="0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80" dirty="0">
                <a:solidFill>
                  <a:srgbClr val="FFFFFF"/>
                </a:solidFill>
                <a:latin typeface="Arial"/>
                <a:cs typeface="Arial"/>
              </a:rPr>
              <a:t>taking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95" dirty="0">
                <a:solidFill>
                  <a:srgbClr val="FFFFFF"/>
                </a:solidFill>
                <a:latin typeface="Arial"/>
                <a:cs typeface="Arial"/>
              </a:rPr>
              <a:t>discipleship</a:t>
            </a:r>
            <a:r>
              <a:rPr sz="3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325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3200" spc="190" dirty="0">
                <a:solidFill>
                  <a:srgbClr val="FFFFFF"/>
                </a:solidFill>
                <a:latin typeface="Arial"/>
                <a:cs typeface="Arial"/>
              </a:rPr>
              <a:t>mentoring </a:t>
            </a:r>
            <a:r>
              <a:rPr sz="3200" spc="254" dirty="0">
                <a:solidFill>
                  <a:srgbClr val="FFFFFF"/>
                </a:solidFill>
                <a:latin typeface="Arial"/>
                <a:cs typeface="Arial"/>
              </a:rPr>
              <a:t>(coaching)</a:t>
            </a:r>
            <a:r>
              <a:rPr sz="3200" spc="-3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seriously</a:t>
            </a:r>
            <a:endParaRPr sz="3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60"/>
              </a:spcBef>
              <a:buChar char="•"/>
              <a:tabLst>
                <a:tab pos="241300" algn="l"/>
              </a:tabLst>
            </a:pPr>
            <a:r>
              <a:rPr sz="3200" spc="65" dirty="0">
                <a:solidFill>
                  <a:srgbClr val="FFFFFF"/>
                </a:solidFill>
                <a:latin typeface="Arial"/>
                <a:cs typeface="Arial"/>
              </a:rPr>
              <a:t>Discipleship</a:t>
            </a:r>
            <a:endParaRPr sz="3200">
              <a:latin typeface="Arial"/>
              <a:cs typeface="Arial"/>
            </a:endParaRPr>
          </a:p>
          <a:p>
            <a:pPr marL="698500" lvl="1" indent="-228600">
              <a:lnSpc>
                <a:spcPct val="100000"/>
              </a:lnSpc>
              <a:spcBef>
                <a:spcPts val="150"/>
              </a:spcBef>
              <a:buChar char="•"/>
              <a:tabLst>
                <a:tab pos="699135" algn="l"/>
              </a:tabLst>
            </a:pPr>
            <a:r>
              <a:rPr sz="3000" spc="155" dirty="0">
                <a:solidFill>
                  <a:srgbClr val="FFFFFF"/>
                </a:solidFill>
                <a:latin typeface="Arial"/>
                <a:cs typeface="Arial"/>
              </a:rPr>
              <a:t>Foundational</a:t>
            </a:r>
            <a:r>
              <a:rPr sz="30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175" dirty="0">
                <a:solidFill>
                  <a:srgbClr val="FFFFFF"/>
                </a:solidFill>
                <a:latin typeface="Arial"/>
                <a:cs typeface="Arial"/>
              </a:rPr>
              <a:t>practices</a:t>
            </a:r>
            <a:r>
              <a:rPr sz="30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20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30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204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3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60" dirty="0">
                <a:solidFill>
                  <a:srgbClr val="FFFFFF"/>
                </a:solidFill>
                <a:latin typeface="Arial"/>
                <a:cs typeface="Arial"/>
              </a:rPr>
              <a:t>Christian</a:t>
            </a:r>
            <a:r>
              <a:rPr sz="30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55" dirty="0">
                <a:solidFill>
                  <a:srgbClr val="FFFFFF"/>
                </a:solidFill>
                <a:latin typeface="Arial"/>
                <a:cs typeface="Arial"/>
              </a:rPr>
              <a:t>life</a:t>
            </a:r>
            <a:endParaRPr sz="3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05"/>
              </a:spcBef>
              <a:buChar char="•"/>
              <a:tabLst>
                <a:tab pos="241300" algn="l"/>
              </a:tabLst>
            </a:pPr>
            <a:r>
              <a:rPr sz="3200" spc="70" dirty="0">
                <a:solidFill>
                  <a:srgbClr val="FFFFFF"/>
                </a:solidFill>
                <a:latin typeface="Arial"/>
                <a:cs typeface="Arial"/>
              </a:rPr>
              <a:t>Pastoral</a:t>
            </a:r>
            <a:r>
              <a:rPr sz="32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80" dirty="0">
                <a:solidFill>
                  <a:srgbClr val="FFFFFF"/>
                </a:solidFill>
                <a:latin typeface="Arial"/>
                <a:cs typeface="Arial"/>
              </a:rPr>
              <a:t>Mentoring</a:t>
            </a:r>
            <a:endParaRPr sz="3200">
              <a:latin typeface="Arial"/>
              <a:cs typeface="Arial"/>
            </a:endParaRPr>
          </a:p>
          <a:p>
            <a:pPr marL="698500" lvl="1" indent="-228600">
              <a:lnSpc>
                <a:spcPct val="100000"/>
              </a:lnSpc>
              <a:spcBef>
                <a:spcPts val="150"/>
              </a:spcBef>
              <a:buChar char="•"/>
              <a:tabLst>
                <a:tab pos="699135" algn="l"/>
              </a:tabLst>
            </a:pPr>
            <a:r>
              <a:rPr sz="3000" spc="110" dirty="0">
                <a:solidFill>
                  <a:srgbClr val="FFFFFF"/>
                </a:solidFill>
                <a:latin typeface="Arial"/>
                <a:cs typeface="Arial"/>
              </a:rPr>
              <a:t>Support </a:t>
            </a:r>
            <a:r>
              <a:rPr sz="3000" spc="170" dirty="0">
                <a:solidFill>
                  <a:srgbClr val="FFFFFF"/>
                </a:solidFill>
                <a:latin typeface="Arial"/>
                <a:cs typeface="Arial"/>
              </a:rPr>
              <a:t>through </a:t>
            </a:r>
            <a:r>
              <a:rPr sz="3000" spc="60" dirty="0">
                <a:solidFill>
                  <a:srgbClr val="FFFFFF"/>
                </a:solidFill>
                <a:latin typeface="Arial"/>
                <a:cs typeface="Arial"/>
              </a:rPr>
              <a:t>life</a:t>
            </a:r>
            <a:r>
              <a:rPr sz="3000" spc="-3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150" dirty="0">
                <a:solidFill>
                  <a:srgbClr val="FFFFFF"/>
                </a:solidFill>
                <a:latin typeface="Arial"/>
                <a:cs typeface="Arial"/>
              </a:rPr>
              <a:t>challenges</a:t>
            </a:r>
            <a:endParaRPr sz="3000">
              <a:latin typeface="Arial"/>
              <a:cs typeface="Arial"/>
            </a:endParaRPr>
          </a:p>
          <a:p>
            <a:pPr marL="698500" lvl="1" indent="-228600">
              <a:lnSpc>
                <a:spcPct val="100000"/>
              </a:lnSpc>
              <a:spcBef>
                <a:spcPts val="135"/>
              </a:spcBef>
              <a:buChar char="•"/>
              <a:tabLst>
                <a:tab pos="699135" algn="l"/>
              </a:tabLst>
            </a:pPr>
            <a:r>
              <a:rPr sz="3000" spc="190" dirty="0">
                <a:solidFill>
                  <a:srgbClr val="FFFFFF"/>
                </a:solidFill>
                <a:latin typeface="Arial"/>
                <a:cs typeface="Arial"/>
              </a:rPr>
              <a:t>Accountability</a:t>
            </a:r>
            <a:endParaRPr sz="3000">
              <a:latin typeface="Arial"/>
              <a:cs typeface="Arial"/>
            </a:endParaRPr>
          </a:p>
          <a:p>
            <a:pPr marL="698500" lvl="1" indent="-228600">
              <a:lnSpc>
                <a:spcPct val="100000"/>
              </a:lnSpc>
              <a:spcBef>
                <a:spcPts val="145"/>
              </a:spcBef>
              <a:buChar char="•"/>
              <a:tabLst>
                <a:tab pos="699135" algn="l"/>
              </a:tabLst>
            </a:pPr>
            <a:r>
              <a:rPr sz="3000" spc="135" dirty="0">
                <a:solidFill>
                  <a:srgbClr val="FFFFFF"/>
                </a:solidFill>
                <a:latin typeface="Arial"/>
                <a:cs typeface="Arial"/>
              </a:rPr>
              <a:t>Intentional </a:t>
            </a:r>
            <a:r>
              <a:rPr sz="3000" spc="120" dirty="0">
                <a:solidFill>
                  <a:srgbClr val="FFFFFF"/>
                </a:solidFill>
                <a:latin typeface="Arial"/>
                <a:cs typeface="Arial"/>
              </a:rPr>
              <a:t>personal </a:t>
            </a:r>
            <a:r>
              <a:rPr sz="3000" spc="30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3000" spc="-4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45" dirty="0">
                <a:solidFill>
                  <a:srgbClr val="FFFFFF"/>
                </a:solidFill>
                <a:latin typeface="Arial"/>
                <a:cs typeface="Arial"/>
              </a:rPr>
              <a:t>spiritual </a:t>
            </a:r>
            <a:r>
              <a:rPr sz="3000" spc="200" dirty="0">
                <a:solidFill>
                  <a:srgbClr val="FFFFFF"/>
                </a:solidFill>
                <a:latin typeface="Arial"/>
                <a:cs typeface="Arial"/>
              </a:rPr>
              <a:t>growth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05232" rIns="0" bIns="0" rtlCol="0">
            <a:spAutoFit/>
          </a:bodyPr>
          <a:lstStyle/>
          <a:p>
            <a:pPr marL="3570604">
              <a:lnSpc>
                <a:spcPct val="100000"/>
              </a:lnSpc>
            </a:pPr>
            <a:r>
              <a:rPr spc="-120" dirty="0"/>
              <a:t>EQUIPPING </a:t>
            </a:r>
            <a:r>
              <a:rPr spc="-375" dirty="0"/>
              <a:t>OTHERS  </a:t>
            </a:r>
            <a:r>
              <a:rPr spc="-195" dirty="0"/>
              <a:t>TO</a:t>
            </a:r>
            <a:r>
              <a:rPr spc="-235" dirty="0"/>
              <a:t> </a:t>
            </a:r>
            <a:r>
              <a:rPr spc="-420" dirty="0"/>
              <a:t>SERVE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2238375"/>
            <a:ext cx="10610850" cy="3326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ts val="3460"/>
              </a:lnSpc>
              <a:buChar char="•"/>
              <a:tabLst>
                <a:tab pos="241300" algn="l"/>
              </a:tabLst>
            </a:pP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Ministry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220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1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60" dirty="0">
                <a:solidFill>
                  <a:srgbClr val="FFFFFF"/>
                </a:solidFill>
                <a:latin typeface="Arial"/>
                <a:cs typeface="Arial"/>
              </a:rPr>
              <a:t>task</a:t>
            </a: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1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1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10" dirty="0">
                <a:solidFill>
                  <a:srgbClr val="FFFFFF"/>
                </a:solidFill>
                <a:latin typeface="Arial"/>
                <a:cs typeface="Arial"/>
              </a:rPr>
              <a:t>whole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310" dirty="0">
                <a:solidFill>
                  <a:srgbClr val="FFFFFF"/>
                </a:solidFill>
                <a:latin typeface="Arial"/>
                <a:cs typeface="Arial"/>
              </a:rPr>
              <a:t>body</a:t>
            </a: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1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0" dirty="0">
                <a:solidFill>
                  <a:srgbClr val="FFFFFF"/>
                </a:solidFill>
                <a:latin typeface="Arial"/>
                <a:cs typeface="Arial"/>
              </a:rPr>
              <a:t>Christ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25" dirty="0">
                <a:solidFill>
                  <a:srgbClr val="FFFFFF"/>
                </a:solidFill>
                <a:latin typeface="Arial"/>
                <a:cs typeface="Arial"/>
              </a:rPr>
              <a:t>not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just  </a:t>
            </a:r>
            <a:r>
              <a:rPr sz="3200" spc="22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32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80" dirty="0">
                <a:solidFill>
                  <a:srgbClr val="FFFFFF"/>
                </a:solidFill>
                <a:latin typeface="Arial"/>
                <a:cs typeface="Arial"/>
              </a:rPr>
              <a:t>clergy</a:t>
            </a:r>
            <a:endParaRPr sz="3200">
              <a:latin typeface="Arial"/>
              <a:cs typeface="Arial"/>
            </a:endParaRPr>
          </a:p>
          <a:p>
            <a:pPr marL="241300" indent="-228600">
              <a:lnSpc>
                <a:spcPts val="3650"/>
              </a:lnSpc>
              <a:spcBef>
                <a:spcPts val="560"/>
              </a:spcBef>
              <a:buChar char="•"/>
              <a:tabLst>
                <a:tab pos="241300" algn="l"/>
              </a:tabLst>
            </a:pPr>
            <a:r>
              <a:rPr sz="3200" spc="-4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60" dirty="0">
                <a:solidFill>
                  <a:srgbClr val="FFFFFF"/>
                </a:solidFill>
                <a:latin typeface="Arial"/>
                <a:cs typeface="Arial"/>
              </a:rPr>
              <a:t>task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1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80" dirty="0">
                <a:solidFill>
                  <a:srgbClr val="FFFFFF"/>
                </a:solidFill>
                <a:latin typeface="Arial"/>
                <a:cs typeface="Arial"/>
              </a:rPr>
              <a:t>clergy</a:t>
            </a:r>
            <a:r>
              <a:rPr sz="3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215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54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00" dirty="0">
                <a:solidFill>
                  <a:srgbClr val="FFFFFF"/>
                </a:solidFill>
                <a:latin typeface="Arial"/>
                <a:cs typeface="Arial"/>
              </a:rPr>
              <a:t>prepare,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95" dirty="0">
                <a:solidFill>
                  <a:srgbClr val="FFFFFF"/>
                </a:solidFill>
                <a:latin typeface="Arial"/>
                <a:cs typeface="Arial"/>
              </a:rPr>
              <a:t>train,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40" dirty="0">
                <a:solidFill>
                  <a:srgbClr val="FFFFFF"/>
                </a:solidFill>
                <a:latin typeface="Arial"/>
                <a:cs typeface="Arial"/>
              </a:rPr>
              <a:t>equip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33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54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endParaRPr sz="3200">
              <a:latin typeface="Arial"/>
              <a:cs typeface="Arial"/>
            </a:endParaRPr>
          </a:p>
          <a:p>
            <a:pPr marL="241300">
              <a:lnSpc>
                <a:spcPts val="3650"/>
              </a:lnSpc>
            </a:pPr>
            <a:r>
              <a:rPr sz="3200" spc="110" dirty="0">
                <a:solidFill>
                  <a:srgbClr val="FFFFFF"/>
                </a:solidFill>
                <a:latin typeface="Arial"/>
                <a:cs typeface="Arial"/>
              </a:rPr>
              <a:t>release </a:t>
            </a:r>
            <a:r>
              <a:rPr sz="3200" spc="85" dirty="0">
                <a:solidFill>
                  <a:srgbClr val="FFFFFF"/>
                </a:solidFill>
                <a:latin typeface="Arial"/>
                <a:cs typeface="Arial"/>
              </a:rPr>
              <a:t>others </a:t>
            </a:r>
            <a:r>
              <a:rPr sz="3200" spc="254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3200" spc="-2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65" dirty="0">
                <a:solidFill>
                  <a:srgbClr val="FFFFFF"/>
                </a:solidFill>
                <a:latin typeface="Arial"/>
                <a:cs typeface="Arial"/>
              </a:rPr>
              <a:t>serve</a:t>
            </a:r>
            <a:endParaRPr sz="3200">
              <a:latin typeface="Arial"/>
              <a:cs typeface="Arial"/>
            </a:endParaRPr>
          </a:p>
          <a:p>
            <a:pPr marL="241300" marR="280670" indent="-228600" algn="just">
              <a:lnSpc>
                <a:spcPct val="90000"/>
              </a:lnSpc>
              <a:spcBef>
                <a:spcPts val="1005"/>
              </a:spcBef>
              <a:buChar char="•"/>
              <a:tabLst>
                <a:tab pos="241300" algn="l"/>
              </a:tabLst>
            </a:pPr>
            <a:r>
              <a:rPr sz="3200" spc="30" dirty="0">
                <a:solidFill>
                  <a:srgbClr val="FFFFFF"/>
                </a:solidFill>
                <a:latin typeface="Arial"/>
                <a:cs typeface="Arial"/>
              </a:rPr>
              <a:t>Spiritual</a:t>
            </a:r>
            <a:r>
              <a:rPr sz="32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40" dirty="0">
                <a:solidFill>
                  <a:srgbClr val="FFFFFF"/>
                </a:solidFill>
                <a:latin typeface="Arial"/>
                <a:cs typeface="Arial"/>
              </a:rPr>
              <a:t>(grace)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50" dirty="0">
                <a:solidFill>
                  <a:srgbClr val="FFFFFF"/>
                </a:solidFill>
                <a:latin typeface="Arial"/>
                <a:cs typeface="Arial"/>
              </a:rPr>
              <a:t>gifts</a:t>
            </a:r>
            <a:r>
              <a:rPr sz="3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4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85" dirty="0">
                <a:solidFill>
                  <a:srgbClr val="FFFFFF"/>
                </a:solidFill>
                <a:latin typeface="Arial"/>
                <a:cs typeface="Arial"/>
              </a:rPr>
              <a:t>others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300" dirty="0">
                <a:solidFill>
                  <a:srgbClr val="FFFFFF"/>
                </a:solidFill>
                <a:latin typeface="Arial"/>
                <a:cs typeface="Arial"/>
              </a:rPr>
              <a:t>need</a:t>
            </a:r>
            <a:r>
              <a:rPr sz="3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54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350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65" dirty="0">
                <a:solidFill>
                  <a:srgbClr val="FFFFFF"/>
                </a:solidFill>
                <a:latin typeface="Arial"/>
                <a:cs typeface="Arial"/>
              </a:rPr>
              <a:t>affirmed,  </a:t>
            </a:r>
            <a:r>
              <a:rPr sz="3200" spc="285" dirty="0">
                <a:solidFill>
                  <a:srgbClr val="FFFFFF"/>
                </a:solidFill>
                <a:latin typeface="Arial"/>
                <a:cs typeface="Arial"/>
              </a:rPr>
              <a:t>developed</a:t>
            </a:r>
            <a:r>
              <a:rPr sz="32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33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30" dirty="0">
                <a:solidFill>
                  <a:srgbClr val="FFFFFF"/>
                </a:solidFill>
                <a:latin typeface="Arial"/>
                <a:cs typeface="Arial"/>
              </a:rPr>
              <a:t>mobilised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70" dirty="0">
                <a:solidFill>
                  <a:srgbClr val="FFFFFF"/>
                </a:solidFill>
                <a:latin typeface="Arial"/>
                <a:cs typeface="Arial"/>
              </a:rPr>
              <a:t>both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5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33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3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85" dirty="0">
                <a:solidFill>
                  <a:srgbClr val="FFFFFF"/>
                </a:solidFill>
                <a:latin typeface="Arial"/>
                <a:cs typeface="Arial"/>
              </a:rPr>
              <a:t>beyond</a:t>
            </a:r>
            <a:r>
              <a:rPr sz="32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25" dirty="0">
                <a:solidFill>
                  <a:srgbClr val="FFFFFF"/>
                </a:solidFill>
                <a:latin typeface="Arial"/>
                <a:cs typeface="Arial"/>
              </a:rPr>
              <a:t>the  church </a:t>
            </a:r>
            <a:r>
              <a:rPr sz="3200" spc="50" dirty="0">
                <a:solidFill>
                  <a:srgbClr val="FFFFFF"/>
                </a:solidFill>
                <a:latin typeface="Arial"/>
                <a:cs typeface="Arial"/>
              </a:rPr>
              <a:t>(1 </a:t>
            </a:r>
            <a:r>
              <a:rPr sz="3200" spc="170" dirty="0">
                <a:solidFill>
                  <a:srgbClr val="FFFFFF"/>
                </a:solidFill>
                <a:latin typeface="Arial"/>
                <a:cs typeface="Arial"/>
              </a:rPr>
              <a:t>Cor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12, </a:t>
            </a:r>
            <a:r>
              <a:rPr sz="3200" spc="85" dirty="0">
                <a:solidFill>
                  <a:srgbClr val="FFFFFF"/>
                </a:solidFill>
                <a:latin typeface="Arial"/>
                <a:cs typeface="Arial"/>
              </a:rPr>
              <a:t>Romans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12, </a:t>
            </a:r>
            <a:r>
              <a:rPr sz="3200" spc="25" dirty="0">
                <a:solidFill>
                  <a:srgbClr val="FFFFFF"/>
                </a:solidFill>
                <a:latin typeface="Arial"/>
                <a:cs typeface="Arial"/>
              </a:rPr>
              <a:t>Ephesians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4, </a:t>
            </a:r>
            <a:r>
              <a:rPr sz="3200" spc="-165" dirty="0">
                <a:solidFill>
                  <a:srgbClr val="FFFFFF"/>
                </a:solidFill>
                <a:latin typeface="Arial"/>
                <a:cs typeface="Arial"/>
              </a:rPr>
              <a:t>I </a:t>
            </a:r>
            <a:r>
              <a:rPr sz="3200" spc="90" dirty="0">
                <a:solidFill>
                  <a:srgbClr val="FFFFFF"/>
                </a:solidFill>
                <a:latin typeface="Arial"/>
                <a:cs typeface="Arial"/>
              </a:rPr>
              <a:t>Peter</a:t>
            </a:r>
            <a:r>
              <a:rPr sz="3200" spc="-48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50" dirty="0">
                <a:solidFill>
                  <a:srgbClr val="FFFFFF"/>
                </a:solidFill>
                <a:latin typeface="Arial"/>
                <a:cs typeface="Arial"/>
              </a:rPr>
              <a:t>4)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80204" marR="5080" indent="-570230">
              <a:lnSpc>
                <a:spcPts val="4320"/>
              </a:lnSpc>
            </a:pPr>
            <a:r>
              <a:rPr spc="-210" dirty="0"/>
              <a:t>CREATIVE </a:t>
            </a:r>
            <a:r>
              <a:rPr spc="-240" dirty="0"/>
              <a:t>ENCOUNTERS </a:t>
            </a:r>
            <a:r>
              <a:rPr spc="-265" dirty="0"/>
              <a:t>WITH  </a:t>
            </a:r>
            <a:r>
              <a:rPr spc="-90" dirty="0"/>
              <a:t>CONTEMPORARY</a:t>
            </a:r>
            <a:r>
              <a:rPr spc="-20" dirty="0"/>
              <a:t> </a:t>
            </a:r>
            <a:r>
              <a:rPr spc="-330" dirty="0"/>
              <a:t>CULTURE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2238375"/>
            <a:ext cx="10274935" cy="3886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353060" indent="-228600">
              <a:lnSpc>
                <a:spcPts val="3460"/>
              </a:lnSpc>
              <a:buChar char="•"/>
              <a:tabLst>
                <a:tab pos="241300" algn="l"/>
              </a:tabLst>
            </a:pPr>
            <a:r>
              <a:rPr sz="3200" spc="-65" dirty="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25" dirty="0">
                <a:solidFill>
                  <a:srgbClr val="FFFFFF"/>
                </a:solidFill>
                <a:latin typeface="Arial"/>
                <a:cs typeface="Arial"/>
              </a:rPr>
              <a:t>leaders</a:t>
            </a:r>
            <a:r>
              <a:rPr sz="32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320" dirty="0">
                <a:solidFill>
                  <a:srgbClr val="FFFFFF"/>
                </a:solidFill>
                <a:latin typeface="Arial"/>
                <a:cs typeface="Arial"/>
              </a:rPr>
              <a:t>we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300" dirty="0">
                <a:solidFill>
                  <a:srgbClr val="FFFFFF"/>
                </a:solidFill>
                <a:latin typeface="Arial"/>
                <a:cs typeface="Arial"/>
              </a:rPr>
              <a:t>need</a:t>
            </a:r>
            <a:r>
              <a:rPr sz="3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54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10" dirty="0">
                <a:solidFill>
                  <a:srgbClr val="FFFFFF"/>
                </a:solidFill>
                <a:latin typeface="Arial"/>
                <a:cs typeface="Arial"/>
              </a:rPr>
              <a:t>know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75" dirty="0">
                <a:solidFill>
                  <a:srgbClr val="FFFFFF"/>
                </a:solidFill>
                <a:latin typeface="Arial"/>
                <a:cs typeface="Arial"/>
              </a:rPr>
              <a:t>what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2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20" dirty="0">
                <a:solidFill>
                  <a:srgbClr val="FFFFFF"/>
                </a:solidFill>
                <a:latin typeface="Arial"/>
                <a:cs typeface="Arial"/>
              </a:rPr>
              <a:t>adults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330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3200" spc="225" dirty="0">
                <a:solidFill>
                  <a:srgbClr val="FFFFFF"/>
                </a:solidFill>
                <a:latin typeface="Arial"/>
                <a:cs typeface="Arial"/>
              </a:rPr>
              <a:t>young </a:t>
            </a:r>
            <a:r>
              <a:rPr sz="3200" spc="275" dirty="0">
                <a:solidFill>
                  <a:srgbClr val="FFFFFF"/>
                </a:solidFill>
                <a:latin typeface="Arial"/>
                <a:cs typeface="Arial"/>
              </a:rPr>
              <a:t>people </a:t>
            </a:r>
            <a:r>
              <a:rPr sz="3200" spc="4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3200" spc="125" dirty="0">
                <a:solidFill>
                  <a:srgbClr val="FFFFFF"/>
                </a:solidFill>
                <a:latin typeface="Arial"/>
                <a:cs typeface="Arial"/>
              </a:rPr>
              <a:t>our </a:t>
            </a:r>
            <a:r>
              <a:rPr sz="3200" spc="160" dirty="0">
                <a:solidFill>
                  <a:srgbClr val="FFFFFF"/>
                </a:solidFill>
                <a:latin typeface="Arial"/>
                <a:cs typeface="Arial"/>
              </a:rPr>
              <a:t>churches </a:t>
            </a:r>
            <a:r>
              <a:rPr sz="3200" spc="195" dirty="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sz="3200" spc="245" dirty="0">
                <a:solidFill>
                  <a:srgbClr val="FFFFFF"/>
                </a:solidFill>
                <a:latin typeface="Arial"/>
                <a:cs typeface="Arial"/>
              </a:rPr>
              <a:t>facing </a:t>
            </a:r>
            <a:r>
              <a:rPr sz="3200" spc="4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3200" spc="100" dirty="0">
                <a:solidFill>
                  <a:srgbClr val="FFFFFF"/>
                </a:solidFill>
                <a:latin typeface="Arial"/>
                <a:cs typeface="Arial"/>
              </a:rPr>
              <a:t>their  </a:t>
            </a:r>
            <a:r>
              <a:rPr sz="3200" spc="165" dirty="0">
                <a:solidFill>
                  <a:srgbClr val="FFFFFF"/>
                </a:solidFill>
                <a:latin typeface="Arial"/>
                <a:cs typeface="Arial"/>
              </a:rPr>
              <a:t>encounters </a:t>
            </a:r>
            <a:r>
              <a:rPr sz="3200" spc="155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3200" spc="80" dirty="0">
                <a:solidFill>
                  <a:srgbClr val="FFFFFF"/>
                </a:solidFill>
                <a:latin typeface="Arial"/>
                <a:cs typeface="Arial"/>
              </a:rPr>
              <a:t>post-Christian</a:t>
            </a:r>
            <a:r>
              <a:rPr sz="3200" spc="-3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55" dirty="0">
                <a:solidFill>
                  <a:srgbClr val="FFFFFF"/>
                </a:solidFill>
                <a:latin typeface="Arial"/>
                <a:cs typeface="Arial"/>
              </a:rPr>
              <a:t>culture</a:t>
            </a:r>
            <a:endParaRPr sz="3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60"/>
              </a:spcBef>
              <a:buChar char="•"/>
              <a:tabLst>
                <a:tab pos="241300" algn="l"/>
              </a:tabLst>
            </a:pPr>
            <a:r>
              <a:rPr sz="3200" spc="170" dirty="0">
                <a:solidFill>
                  <a:srgbClr val="FFFFFF"/>
                </a:solidFill>
                <a:latin typeface="Arial"/>
                <a:cs typeface="Arial"/>
              </a:rPr>
              <a:t>Engaging </a:t>
            </a:r>
            <a:r>
              <a:rPr sz="3200" spc="145" dirty="0">
                <a:solidFill>
                  <a:srgbClr val="FFFFFF"/>
                </a:solidFill>
                <a:latin typeface="Arial"/>
                <a:cs typeface="Arial"/>
              </a:rPr>
              <a:t>pastoral</a:t>
            </a:r>
            <a:r>
              <a:rPr sz="3200" spc="-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65" dirty="0">
                <a:solidFill>
                  <a:srgbClr val="FFFFFF"/>
                </a:solidFill>
                <a:latin typeface="Arial"/>
                <a:cs typeface="Arial"/>
              </a:rPr>
              <a:t>listening</a:t>
            </a:r>
            <a:endParaRPr sz="3200">
              <a:latin typeface="Arial"/>
              <a:cs typeface="Arial"/>
            </a:endParaRPr>
          </a:p>
          <a:p>
            <a:pPr marL="241300" marR="5080" indent="-228600">
              <a:lnSpc>
                <a:spcPct val="90000"/>
              </a:lnSpc>
              <a:spcBef>
                <a:spcPts val="1005"/>
              </a:spcBef>
              <a:buChar char="•"/>
              <a:tabLst>
                <a:tab pos="241300" algn="l"/>
              </a:tabLst>
            </a:pPr>
            <a:r>
              <a:rPr sz="3200" spc="105" dirty="0">
                <a:solidFill>
                  <a:srgbClr val="FFFFFF"/>
                </a:solidFill>
                <a:latin typeface="Arial"/>
                <a:cs typeface="Arial"/>
              </a:rPr>
              <a:t>Working </a:t>
            </a:r>
            <a:r>
              <a:rPr sz="3200" spc="155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3200" spc="85" dirty="0">
                <a:solidFill>
                  <a:srgbClr val="FFFFFF"/>
                </a:solidFill>
                <a:latin typeface="Arial"/>
                <a:cs typeface="Arial"/>
              </a:rPr>
              <a:t>others </a:t>
            </a:r>
            <a:r>
              <a:rPr sz="3200" spc="245" dirty="0">
                <a:solidFill>
                  <a:srgbClr val="FFFFFF"/>
                </a:solidFill>
                <a:latin typeface="Arial"/>
                <a:cs typeface="Arial"/>
              </a:rPr>
              <a:t>on </a:t>
            </a:r>
            <a:r>
              <a:rPr sz="3200" spc="95" dirty="0">
                <a:solidFill>
                  <a:srgbClr val="FFFFFF"/>
                </a:solidFill>
                <a:latin typeface="Arial"/>
                <a:cs typeface="Arial"/>
              </a:rPr>
              <a:t>their </a:t>
            </a:r>
            <a:r>
              <a:rPr sz="3200" spc="50" dirty="0">
                <a:solidFill>
                  <a:srgbClr val="FFFFFF"/>
                </a:solidFill>
                <a:latin typeface="Arial"/>
                <a:cs typeface="Arial"/>
              </a:rPr>
              <a:t>spiritual </a:t>
            </a:r>
            <a:r>
              <a:rPr sz="3200" spc="20" dirty="0">
                <a:solidFill>
                  <a:srgbClr val="FFFFFF"/>
                </a:solidFill>
                <a:latin typeface="Arial"/>
                <a:cs typeface="Arial"/>
              </a:rPr>
              <a:t>sensitivity </a:t>
            </a:r>
            <a:r>
              <a:rPr sz="3200" spc="325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3200" spc="100" dirty="0">
                <a:solidFill>
                  <a:srgbClr val="FFFFFF"/>
                </a:solidFill>
                <a:latin typeface="Arial"/>
                <a:cs typeface="Arial"/>
              </a:rPr>
              <a:t>their </a:t>
            </a:r>
            <a:r>
              <a:rPr sz="3200" spc="150" dirty="0">
                <a:solidFill>
                  <a:srgbClr val="FFFFFF"/>
                </a:solidFill>
                <a:latin typeface="Arial"/>
                <a:cs typeface="Arial"/>
              </a:rPr>
              <a:t>critical </a:t>
            </a:r>
            <a:r>
              <a:rPr sz="3200" spc="80" dirty="0">
                <a:solidFill>
                  <a:srgbClr val="FFFFFF"/>
                </a:solidFill>
                <a:latin typeface="Arial"/>
                <a:cs typeface="Arial"/>
              </a:rPr>
              <a:t>Biblical </a:t>
            </a:r>
            <a:r>
              <a:rPr sz="3200" spc="114" dirty="0">
                <a:solidFill>
                  <a:srgbClr val="FFFFFF"/>
                </a:solidFill>
                <a:latin typeface="Arial"/>
                <a:cs typeface="Arial"/>
              </a:rPr>
              <a:t>thinking </a:t>
            </a:r>
            <a:r>
              <a:rPr sz="3200" spc="70" dirty="0">
                <a:solidFill>
                  <a:srgbClr val="FFFFFF"/>
                </a:solidFill>
                <a:latin typeface="Arial"/>
                <a:cs typeface="Arial"/>
              </a:rPr>
              <a:t>(Especially </a:t>
            </a:r>
            <a:r>
              <a:rPr sz="3200" spc="5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3200" spc="-5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80" dirty="0">
                <a:solidFill>
                  <a:srgbClr val="FFFFFF"/>
                </a:solidFill>
                <a:latin typeface="Arial"/>
                <a:cs typeface="Arial"/>
              </a:rPr>
              <a:t>formative  </a:t>
            </a:r>
            <a:r>
              <a:rPr sz="3200" spc="225" dirty="0">
                <a:solidFill>
                  <a:srgbClr val="FFFFFF"/>
                </a:solidFill>
                <a:latin typeface="Arial"/>
                <a:cs typeface="Arial"/>
              </a:rPr>
              <a:t>young </a:t>
            </a:r>
            <a:r>
              <a:rPr sz="3200" spc="215" dirty="0">
                <a:solidFill>
                  <a:srgbClr val="FFFFFF"/>
                </a:solidFill>
                <a:latin typeface="Arial"/>
                <a:cs typeface="Arial"/>
              </a:rPr>
              <a:t>adult</a:t>
            </a:r>
            <a:r>
              <a:rPr sz="3200" spc="-2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75" dirty="0">
                <a:solidFill>
                  <a:srgbClr val="FFFFFF"/>
                </a:solidFill>
                <a:latin typeface="Arial"/>
                <a:cs typeface="Arial"/>
              </a:rPr>
              <a:t>years)</a:t>
            </a:r>
            <a:endParaRPr sz="3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10"/>
              </a:spcBef>
              <a:buChar char="•"/>
              <a:tabLst>
                <a:tab pos="241300" algn="l"/>
              </a:tabLst>
            </a:pPr>
            <a:r>
              <a:rPr sz="3200" spc="150" dirty="0">
                <a:solidFill>
                  <a:srgbClr val="FFFFFF"/>
                </a:solidFill>
                <a:latin typeface="Arial"/>
                <a:cs typeface="Arial"/>
              </a:rPr>
              <a:t>Teaching </a:t>
            </a:r>
            <a:r>
              <a:rPr sz="3200" spc="22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3200" spc="170" dirty="0">
                <a:solidFill>
                  <a:srgbClr val="FFFFFF"/>
                </a:solidFill>
                <a:latin typeface="Arial"/>
                <a:cs typeface="Arial"/>
              </a:rPr>
              <a:t>Word</a:t>
            </a:r>
            <a:r>
              <a:rPr sz="3200" spc="-4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70" dirty="0">
                <a:solidFill>
                  <a:srgbClr val="FFFFFF"/>
                </a:solidFill>
                <a:latin typeface="Arial"/>
                <a:cs typeface="Arial"/>
              </a:rPr>
              <a:t>creatively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05232" rIns="0" bIns="0" rtlCol="0">
            <a:spAutoFit/>
          </a:bodyPr>
          <a:lstStyle/>
          <a:p>
            <a:pPr marL="6804659">
              <a:lnSpc>
                <a:spcPct val="100000"/>
              </a:lnSpc>
            </a:pPr>
            <a:r>
              <a:rPr spc="220" dirty="0"/>
              <a:t>DO </a:t>
            </a:r>
            <a:r>
              <a:rPr spc="-305" dirty="0"/>
              <a:t>GET</a:t>
            </a:r>
            <a:r>
              <a:rPr spc="-295" dirty="0"/>
              <a:t> </a:t>
            </a:r>
            <a:r>
              <a:rPr spc="-110" dirty="0"/>
              <a:t>ONLINE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2238375"/>
            <a:ext cx="10125710" cy="3326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1177925" indent="-228600">
              <a:lnSpc>
                <a:spcPts val="3460"/>
              </a:lnSpc>
              <a:buChar char="•"/>
              <a:tabLst>
                <a:tab pos="241300" algn="l"/>
              </a:tabLst>
            </a:pPr>
            <a:r>
              <a:rPr sz="3200" spc="130" dirty="0">
                <a:solidFill>
                  <a:srgbClr val="FFFFFF"/>
                </a:solidFill>
                <a:latin typeface="Arial"/>
                <a:cs typeface="Arial"/>
              </a:rPr>
              <a:t>Online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85" dirty="0">
                <a:solidFill>
                  <a:srgbClr val="FFFFFF"/>
                </a:solidFill>
                <a:latin typeface="Arial"/>
                <a:cs typeface="Arial"/>
              </a:rPr>
              <a:t>presence</a:t>
            </a:r>
            <a:r>
              <a:rPr sz="3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30" dirty="0">
                <a:solidFill>
                  <a:srgbClr val="FFFFFF"/>
                </a:solidFill>
                <a:latin typeface="Arial"/>
                <a:cs typeface="Arial"/>
              </a:rPr>
              <a:t>will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25" dirty="0">
                <a:solidFill>
                  <a:srgbClr val="FFFFFF"/>
                </a:solidFill>
                <a:latin typeface="Arial"/>
                <a:cs typeface="Arial"/>
              </a:rPr>
              <a:t>not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80" dirty="0">
                <a:solidFill>
                  <a:srgbClr val="FFFFFF"/>
                </a:solidFill>
                <a:latin typeface="Arial"/>
                <a:cs typeface="Arial"/>
              </a:rPr>
              <a:t>substitute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10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70" dirty="0">
                <a:solidFill>
                  <a:srgbClr val="FFFFFF"/>
                </a:solidFill>
                <a:latin typeface="Arial"/>
                <a:cs typeface="Arial"/>
              </a:rPr>
              <a:t>on-site  </a:t>
            </a:r>
            <a:r>
              <a:rPr sz="3200" spc="185" dirty="0">
                <a:solidFill>
                  <a:srgbClr val="FFFFFF"/>
                </a:solidFill>
                <a:latin typeface="Arial"/>
                <a:cs typeface="Arial"/>
              </a:rPr>
              <a:t>presence</a:t>
            </a:r>
            <a:endParaRPr sz="3200">
              <a:latin typeface="Arial"/>
              <a:cs typeface="Arial"/>
            </a:endParaRPr>
          </a:p>
          <a:p>
            <a:pPr marL="241300" marR="5080" indent="-228600">
              <a:lnSpc>
                <a:spcPts val="3460"/>
              </a:lnSpc>
              <a:spcBef>
                <a:spcPts val="990"/>
              </a:spcBef>
              <a:buChar char="•"/>
              <a:tabLst>
                <a:tab pos="241300" algn="l"/>
              </a:tabLst>
            </a:pPr>
            <a:r>
              <a:rPr sz="3200" spc="-90" dirty="0">
                <a:solidFill>
                  <a:srgbClr val="FFFFFF"/>
                </a:solidFill>
                <a:latin typeface="Arial"/>
                <a:cs typeface="Arial"/>
              </a:rPr>
              <a:t>Use </a:t>
            </a:r>
            <a:r>
              <a:rPr sz="3200" spc="120" dirty="0">
                <a:solidFill>
                  <a:srgbClr val="FFFFFF"/>
                </a:solidFill>
                <a:latin typeface="Arial"/>
                <a:cs typeface="Arial"/>
              </a:rPr>
              <a:t>your </a:t>
            </a:r>
            <a:r>
              <a:rPr sz="3200" spc="155" dirty="0">
                <a:solidFill>
                  <a:srgbClr val="FFFFFF"/>
                </a:solidFill>
                <a:latin typeface="Arial"/>
                <a:cs typeface="Arial"/>
              </a:rPr>
              <a:t>website </a:t>
            </a:r>
            <a:r>
              <a:rPr sz="3200" spc="254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3200" spc="300" dirty="0">
                <a:solidFill>
                  <a:srgbClr val="FFFFFF"/>
                </a:solidFill>
                <a:latin typeface="Arial"/>
                <a:cs typeface="Arial"/>
              </a:rPr>
              <a:t>connect </a:t>
            </a:r>
            <a:r>
              <a:rPr sz="3200" spc="155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3200" spc="120" dirty="0">
                <a:solidFill>
                  <a:srgbClr val="FFFFFF"/>
                </a:solidFill>
                <a:latin typeface="Arial"/>
                <a:cs typeface="Arial"/>
              </a:rPr>
              <a:t>your </a:t>
            </a:r>
            <a:r>
              <a:rPr sz="3200" spc="204" dirty="0">
                <a:solidFill>
                  <a:srgbClr val="FFFFFF"/>
                </a:solidFill>
                <a:latin typeface="Arial"/>
                <a:cs typeface="Arial"/>
              </a:rPr>
              <a:t>local  community,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54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320" dirty="0">
                <a:solidFill>
                  <a:srgbClr val="FFFFFF"/>
                </a:solidFill>
                <a:latin typeface="Arial"/>
                <a:cs typeface="Arial"/>
              </a:rPr>
              <a:t>engage</a:t>
            </a:r>
            <a:r>
              <a:rPr sz="3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55" dirty="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25" dirty="0">
                <a:solidFill>
                  <a:srgbClr val="FFFFFF"/>
                </a:solidFill>
                <a:latin typeface="Arial"/>
                <a:cs typeface="Arial"/>
              </a:rPr>
              <a:t>church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75" dirty="0">
                <a:solidFill>
                  <a:srgbClr val="FFFFFF"/>
                </a:solidFill>
                <a:latin typeface="Arial"/>
                <a:cs typeface="Arial"/>
              </a:rPr>
              <a:t>members</a:t>
            </a:r>
            <a:r>
              <a:rPr sz="3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325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3200" spc="70" dirty="0">
                <a:solidFill>
                  <a:srgbClr val="FFFFFF"/>
                </a:solidFill>
                <a:latin typeface="Arial"/>
                <a:cs typeface="Arial"/>
              </a:rPr>
              <a:t>also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5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300" dirty="0">
                <a:solidFill>
                  <a:srgbClr val="FFFFFF"/>
                </a:solidFill>
                <a:latin typeface="Arial"/>
                <a:cs typeface="Arial"/>
              </a:rPr>
              <a:t>connect</a:t>
            </a:r>
            <a:r>
              <a:rPr sz="3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54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25" dirty="0">
                <a:solidFill>
                  <a:srgbClr val="FFFFFF"/>
                </a:solidFill>
                <a:latin typeface="Arial"/>
                <a:cs typeface="Arial"/>
              </a:rPr>
              <a:t>those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75" dirty="0">
                <a:solidFill>
                  <a:srgbClr val="FFFFFF"/>
                </a:solidFill>
                <a:latin typeface="Arial"/>
                <a:cs typeface="Arial"/>
              </a:rPr>
              <a:t>who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360" dirty="0">
                <a:solidFill>
                  <a:srgbClr val="FFFFFF"/>
                </a:solidFill>
                <a:latin typeface="Arial"/>
                <a:cs typeface="Arial"/>
              </a:rPr>
              <a:t>do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29" dirty="0">
                <a:solidFill>
                  <a:srgbClr val="FFFFFF"/>
                </a:solidFill>
                <a:latin typeface="Arial"/>
                <a:cs typeface="Arial"/>
              </a:rPr>
              <a:t>not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75" dirty="0">
                <a:solidFill>
                  <a:srgbClr val="FFFFFF"/>
                </a:solidFill>
                <a:latin typeface="Arial"/>
                <a:cs typeface="Arial"/>
              </a:rPr>
              <a:t>attend</a:t>
            </a:r>
            <a:endParaRPr sz="3200">
              <a:latin typeface="Arial"/>
              <a:cs typeface="Arial"/>
            </a:endParaRPr>
          </a:p>
          <a:p>
            <a:pPr marL="241300" indent="-228600">
              <a:lnSpc>
                <a:spcPts val="3650"/>
              </a:lnSpc>
              <a:spcBef>
                <a:spcPts val="570"/>
              </a:spcBef>
              <a:buChar char="•"/>
              <a:tabLst>
                <a:tab pos="241300" algn="l"/>
              </a:tabLst>
            </a:pPr>
            <a:r>
              <a:rPr sz="3200" spc="-4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3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00" dirty="0">
                <a:solidFill>
                  <a:srgbClr val="FFFFFF"/>
                </a:solidFill>
                <a:latin typeface="Arial"/>
                <a:cs typeface="Arial"/>
              </a:rPr>
              <a:t>vast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40" dirty="0">
                <a:solidFill>
                  <a:srgbClr val="FFFFFF"/>
                </a:solidFill>
                <a:latin typeface="Arial"/>
                <a:cs typeface="Arial"/>
              </a:rPr>
              <a:t>majority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1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70" dirty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75" dirty="0">
                <a:solidFill>
                  <a:srgbClr val="FFFFFF"/>
                </a:solidFill>
                <a:latin typeface="Arial"/>
                <a:cs typeface="Arial"/>
              </a:rPr>
              <a:t>who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365" dirty="0">
                <a:solidFill>
                  <a:srgbClr val="FFFFFF"/>
                </a:solidFill>
                <a:latin typeface="Arial"/>
                <a:cs typeface="Arial"/>
              </a:rPr>
              <a:t>do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29" dirty="0">
                <a:solidFill>
                  <a:srgbClr val="FFFFFF"/>
                </a:solidFill>
                <a:latin typeface="Arial"/>
                <a:cs typeface="Arial"/>
              </a:rPr>
              <a:t>not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80" dirty="0">
                <a:solidFill>
                  <a:srgbClr val="FFFFFF"/>
                </a:solidFill>
                <a:latin typeface="Arial"/>
                <a:cs typeface="Arial"/>
              </a:rPr>
              <a:t>attend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45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endParaRPr sz="3200">
              <a:latin typeface="Arial"/>
              <a:cs typeface="Arial"/>
            </a:endParaRPr>
          </a:p>
          <a:p>
            <a:pPr marL="241300">
              <a:lnSpc>
                <a:spcPts val="3650"/>
              </a:lnSpc>
            </a:pPr>
            <a:r>
              <a:rPr sz="3200" spc="120" dirty="0">
                <a:solidFill>
                  <a:srgbClr val="FFFFFF"/>
                </a:solidFill>
                <a:latin typeface="Arial"/>
                <a:cs typeface="Arial"/>
              </a:rPr>
              <a:t>Sunday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70" dirty="0">
                <a:solidFill>
                  <a:srgbClr val="FFFFFF"/>
                </a:solidFill>
                <a:latin typeface="Arial"/>
                <a:cs typeface="Arial"/>
              </a:rPr>
              <a:t>morning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95" dirty="0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35" dirty="0">
                <a:solidFill>
                  <a:srgbClr val="FFFFFF"/>
                </a:solidFill>
                <a:latin typeface="Arial"/>
                <a:cs typeface="Arial"/>
              </a:rPr>
              <a:t>online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55" dirty="0">
                <a:solidFill>
                  <a:srgbClr val="FFFFFF"/>
                </a:solidFill>
                <a:latin typeface="Arial"/>
                <a:cs typeface="Arial"/>
              </a:rPr>
              <a:t>during</a:t>
            </a:r>
            <a:r>
              <a:rPr sz="3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2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40" dirty="0">
                <a:solidFill>
                  <a:srgbClr val="FFFFFF"/>
                </a:solidFill>
                <a:latin typeface="Arial"/>
                <a:cs typeface="Arial"/>
              </a:rPr>
              <a:t>week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421</Words>
  <Application>Microsoft Macintosh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HEALTHY LEADERSHIP FOR HEALTHY CHURCHES</vt:lpstr>
      <vt:lpstr>INTRODUCTION</vt:lpstr>
      <vt:lpstr>VISION NEEDS TO MOVE FROM HEAD TO  HEART AND FROM LEADER TO PEOPLE</vt:lpstr>
      <vt:lpstr>MISSION IN EVERYDAY LIFE</vt:lpstr>
      <vt:lpstr>WHY PEOPLE WILL STILL  COME TO CHURCH</vt:lpstr>
      <vt:lpstr>GROWING MATURE DISCIPLES</vt:lpstr>
      <vt:lpstr>EQUIPPING OTHERS  TO SERVE</vt:lpstr>
      <vt:lpstr>CREATIVE ENCOUNTERS WITH  CONTEMPORARY CULTURE</vt:lpstr>
      <vt:lpstr>DO GET ONLINE</vt:lpstr>
      <vt:lpstr>QUESTIONS AND RESPONSES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Being a Healthy Church</dc:title>
  <dc:creator>Tim Dyer</dc:creator>
  <cp:lastModifiedBy>Microsoft Office User</cp:lastModifiedBy>
  <cp:revision>1</cp:revision>
  <dcterms:created xsi:type="dcterms:W3CDTF">2016-06-24T11:26:04Z</dcterms:created>
  <dcterms:modified xsi:type="dcterms:W3CDTF">2016-06-24T01:26:16Z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2016-06-22T00:00:00Z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2016-06-24T00:00:00Z</vt:filetime>
  </property>
</Properties>
</file>